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3" r:id="rId9"/>
    <p:sldId id="294" r:id="rId10"/>
    <p:sldId id="295" r:id="rId11"/>
    <p:sldId id="296" r:id="rId12"/>
  </p:sldIdLst>
  <p:sldSz cx="9144000" cy="6858000" type="screen4x3"/>
  <p:notesSz cx="6858000" cy="99472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Юрий Подвысоцкий" initials="Ю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5" autoAdjust="0"/>
    <p:restoredTop sz="97063" autoAdjust="0"/>
  </p:normalViewPr>
  <p:slideViewPr>
    <p:cSldViewPr>
      <p:cViewPr>
        <p:scale>
          <a:sx n="100" d="100"/>
          <a:sy n="100" d="100"/>
        </p:scale>
        <p:origin x="-123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00" tIns="45700" rIns="91400" bIns="45700" rtlCol="0"/>
          <a:lstStyle>
            <a:lvl1pPr algn="r">
              <a:defRPr sz="1200"/>
            </a:lvl1pPr>
          </a:lstStyle>
          <a:p>
            <a:fld id="{056B99D7-1A01-4988-8312-8161EF84BBAA}" type="datetimeFigureOut">
              <a:rPr lang="uk-UA" smtClean="0"/>
              <a:t>01.06.2018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700" rIns="91400" bIns="4570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60"/>
            <a:ext cx="5486400" cy="4476274"/>
          </a:xfrm>
          <a:prstGeom prst="rect">
            <a:avLst/>
          </a:prstGeom>
        </p:spPr>
        <p:txBody>
          <a:bodyPr vert="horz" lIns="91400" tIns="45700" rIns="91400" bIns="457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00" tIns="45700" rIns="91400" bIns="45700" rtlCol="0" anchor="b"/>
          <a:lstStyle>
            <a:lvl1pPr algn="r">
              <a:defRPr sz="1200"/>
            </a:lvl1pPr>
          </a:lstStyle>
          <a:p>
            <a:fld id="{2D315D45-58FA-4754-B987-6092427F27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1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7035" algn="l"/>
              </a:tabLst>
            </a:pPr>
            <a:r>
              <a:rPr lang="uk-UA" b="0" dirty="0" smtClean="0"/>
              <a:t>«</a:t>
            </a:r>
            <a:r>
              <a:rPr lang="uk-UA" b="0" dirty="0" err="1" smtClean="0"/>
              <a:t>Руководящие</a:t>
            </a:r>
            <a:r>
              <a:rPr lang="uk-UA" b="0" dirty="0" smtClean="0"/>
              <a:t> принц</a:t>
            </a:r>
            <a:r>
              <a:rPr lang="ru-RU" b="0" dirty="0" err="1" smtClean="0"/>
              <a:t>ипы</a:t>
            </a:r>
            <a:r>
              <a:rPr lang="ru-RU" b="0" baseline="0" dirty="0" smtClean="0"/>
              <a:t> по вопросу о перемещении лиц внутри страны</a:t>
            </a:r>
            <a:r>
              <a:rPr lang="uk-UA" b="0" dirty="0" smtClean="0"/>
              <a:t>» </a:t>
            </a:r>
            <a:r>
              <a:rPr lang="en-US" b="0" dirty="0" smtClean="0"/>
              <a:t>http://www.ohchr.org/Documents/Issues/IDPersons/GPRussian.pdf</a:t>
            </a:r>
          </a:p>
          <a:p>
            <a:pPr>
              <a:tabLst>
                <a:tab pos="357035" algn="l"/>
              </a:tabLst>
            </a:pPr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5D45-58FA-4754-B987-6092427F27C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45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7035" algn="l"/>
              </a:tabLst>
            </a:pPr>
            <a:r>
              <a:rPr lang="uk-UA" b="0" dirty="0" smtClean="0"/>
              <a:t>«</a:t>
            </a:r>
            <a:r>
              <a:rPr lang="uk-UA" b="0" dirty="0" err="1" smtClean="0"/>
              <a:t>Руководящие</a:t>
            </a:r>
            <a:r>
              <a:rPr lang="uk-UA" b="0" dirty="0" smtClean="0"/>
              <a:t> принц</a:t>
            </a:r>
            <a:r>
              <a:rPr lang="ru-RU" b="0" dirty="0" err="1" smtClean="0"/>
              <a:t>ипы</a:t>
            </a:r>
            <a:r>
              <a:rPr lang="ru-RU" b="0" baseline="0" dirty="0" smtClean="0"/>
              <a:t> по вопросу о перемещении лиц внутри страны</a:t>
            </a:r>
            <a:r>
              <a:rPr lang="uk-UA" b="0" dirty="0" smtClean="0"/>
              <a:t>» </a:t>
            </a:r>
            <a:r>
              <a:rPr lang="en-US" b="0" dirty="0" smtClean="0"/>
              <a:t>http://www.ohchr.org/Documents/Issues/IDPersons/GPRussian.pdf</a:t>
            </a:r>
          </a:p>
          <a:p>
            <a:pPr>
              <a:tabLst>
                <a:tab pos="357035" algn="l"/>
              </a:tabLst>
            </a:pPr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5D45-58FA-4754-B987-6092427F27C8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45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7035" algn="l"/>
              </a:tabLst>
            </a:pPr>
            <a:r>
              <a:rPr lang="uk-UA" b="0" dirty="0" smtClean="0"/>
              <a:t>«</a:t>
            </a:r>
            <a:r>
              <a:rPr lang="uk-UA" b="0" dirty="0" err="1" smtClean="0"/>
              <a:t>Руководящие</a:t>
            </a:r>
            <a:r>
              <a:rPr lang="uk-UA" b="0" dirty="0" smtClean="0"/>
              <a:t> принц</a:t>
            </a:r>
            <a:r>
              <a:rPr lang="ru-RU" b="0" dirty="0" err="1" smtClean="0"/>
              <a:t>ипы</a:t>
            </a:r>
            <a:r>
              <a:rPr lang="ru-RU" b="0" baseline="0" dirty="0" smtClean="0"/>
              <a:t> по вопросу о перемещении лиц внутри страны</a:t>
            </a:r>
            <a:r>
              <a:rPr lang="uk-UA" b="0" dirty="0" smtClean="0"/>
              <a:t>» </a:t>
            </a:r>
            <a:r>
              <a:rPr lang="en-US" b="0" dirty="0" smtClean="0"/>
              <a:t>http://www.ohchr.org/Documents/Issues/IDPersons/GPRussian.pdf</a:t>
            </a:r>
          </a:p>
          <a:p>
            <a:pPr>
              <a:tabLst>
                <a:tab pos="357035" algn="l"/>
              </a:tabLst>
            </a:pPr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5D45-58FA-4754-B987-6092427F27C8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4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7035" algn="l"/>
              </a:tabLst>
            </a:pPr>
            <a:r>
              <a:rPr lang="uk-UA" b="0" dirty="0" smtClean="0"/>
              <a:t>«</a:t>
            </a:r>
            <a:r>
              <a:rPr lang="uk-UA" b="0" dirty="0" err="1" smtClean="0"/>
              <a:t>Руководящие</a:t>
            </a:r>
            <a:r>
              <a:rPr lang="uk-UA" b="0" dirty="0" smtClean="0"/>
              <a:t> принц</a:t>
            </a:r>
            <a:r>
              <a:rPr lang="ru-RU" b="0" dirty="0" err="1" smtClean="0"/>
              <a:t>ипы</a:t>
            </a:r>
            <a:r>
              <a:rPr lang="ru-RU" b="0" baseline="0" dirty="0" smtClean="0"/>
              <a:t> по вопросу о перемещении лиц внутри страны</a:t>
            </a:r>
            <a:r>
              <a:rPr lang="uk-UA" b="0" dirty="0" smtClean="0"/>
              <a:t>» </a:t>
            </a:r>
            <a:r>
              <a:rPr lang="en-US" b="0" dirty="0" smtClean="0"/>
              <a:t>http://www.ohchr.org/Documents/Issues/IDPersons/GPRussian.pdf</a:t>
            </a:r>
          </a:p>
          <a:p>
            <a:pPr>
              <a:tabLst>
                <a:tab pos="357035" algn="l"/>
              </a:tabLst>
            </a:pPr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5D45-58FA-4754-B987-6092427F27C8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4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7035" algn="l"/>
              </a:tabLst>
            </a:pPr>
            <a:r>
              <a:rPr lang="uk-UA" b="0" dirty="0" smtClean="0"/>
              <a:t>«</a:t>
            </a:r>
            <a:r>
              <a:rPr lang="uk-UA" b="0" dirty="0" err="1" smtClean="0"/>
              <a:t>Руководящие</a:t>
            </a:r>
            <a:r>
              <a:rPr lang="uk-UA" b="0" dirty="0" smtClean="0"/>
              <a:t> принц</a:t>
            </a:r>
            <a:r>
              <a:rPr lang="ru-RU" b="0" dirty="0" err="1" smtClean="0"/>
              <a:t>ипы</a:t>
            </a:r>
            <a:r>
              <a:rPr lang="ru-RU" b="0" baseline="0" dirty="0" smtClean="0"/>
              <a:t> по вопросу о перемещении лиц внутри страны</a:t>
            </a:r>
            <a:r>
              <a:rPr lang="uk-UA" b="0" dirty="0" smtClean="0"/>
              <a:t>» </a:t>
            </a:r>
            <a:r>
              <a:rPr lang="en-US" b="0" dirty="0" smtClean="0"/>
              <a:t>http://www.ohchr.org/Documents/Issues/IDPersons/GPRussian.pdf</a:t>
            </a:r>
          </a:p>
          <a:p>
            <a:pPr>
              <a:tabLst>
                <a:tab pos="357035" algn="l"/>
              </a:tabLst>
            </a:pPr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5D45-58FA-4754-B987-6092427F27C8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4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7035" algn="l"/>
              </a:tabLst>
            </a:pPr>
            <a:r>
              <a:rPr lang="uk-UA" b="0" dirty="0" smtClean="0"/>
              <a:t>«</a:t>
            </a:r>
            <a:r>
              <a:rPr lang="uk-UA" b="0" dirty="0" err="1" smtClean="0"/>
              <a:t>Руководящие</a:t>
            </a:r>
            <a:r>
              <a:rPr lang="uk-UA" b="0" dirty="0" smtClean="0"/>
              <a:t> принц</a:t>
            </a:r>
            <a:r>
              <a:rPr lang="ru-RU" b="0" dirty="0" err="1" smtClean="0"/>
              <a:t>ипы</a:t>
            </a:r>
            <a:r>
              <a:rPr lang="ru-RU" b="0" baseline="0" dirty="0" smtClean="0"/>
              <a:t> по вопросу о перемещении лиц внутри страны</a:t>
            </a:r>
            <a:r>
              <a:rPr lang="uk-UA" b="0" dirty="0" smtClean="0"/>
              <a:t>» </a:t>
            </a:r>
            <a:r>
              <a:rPr lang="en-US" b="0" dirty="0" smtClean="0"/>
              <a:t>http://www.ohchr.org/Documents/Issues/IDPersons/GPRussian.pdf</a:t>
            </a:r>
          </a:p>
          <a:p>
            <a:pPr>
              <a:tabLst>
                <a:tab pos="357035" algn="l"/>
              </a:tabLst>
            </a:pPr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5D45-58FA-4754-B987-6092427F27C8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4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7035" algn="l"/>
              </a:tabLst>
            </a:pPr>
            <a:r>
              <a:rPr lang="uk-UA" b="0" dirty="0" smtClean="0"/>
              <a:t>«</a:t>
            </a:r>
            <a:r>
              <a:rPr lang="uk-UA" b="0" dirty="0" err="1" smtClean="0"/>
              <a:t>Руководящие</a:t>
            </a:r>
            <a:r>
              <a:rPr lang="uk-UA" b="0" dirty="0" smtClean="0"/>
              <a:t> принц</a:t>
            </a:r>
            <a:r>
              <a:rPr lang="ru-RU" b="0" dirty="0" err="1" smtClean="0"/>
              <a:t>ипы</a:t>
            </a:r>
            <a:r>
              <a:rPr lang="ru-RU" b="0" baseline="0" dirty="0" smtClean="0"/>
              <a:t> по вопросу о перемещении лиц внутри страны</a:t>
            </a:r>
            <a:r>
              <a:rPr lang="uk-UA" b="0" dirty="0" smtClean="0"/>
              <a:t>» </a:t>
            </a:r>
            <a:r>
              <a:rPr lang="en-US" b="0" dirty="0" smtClean="0"/>
              <a:t>http://www.ohchr.org/Documents/Issues/IDPersons/GPRussian.pdf</a:t>
            </a:r>
          </a:p>
          <a:p>
            <a:pPr>
              <a:tabLst>
                <a:tab pos="357035" algn="l"/>
              </a:tabLst>
            </a:pPr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5D45-58FA-4754-B987-6092427F27C8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4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7035" algn="l"/>
              </a:tabLst>
            </a:pPr>
            <a:r>
              <a:rPr lang="uk-UA" b="0" dirty="0" smtClean="0"/>
              <a:t>«</a:t>
            </a:r>
            <a:r>
              <a:rPr lang="uk-UA" b="0" dirty="0" err="1" smtClean="0"/>
              <a:t>Руководящие</a:t>
            </a:r>
            <a:r>
              <a:rPr lang="uk-UA" b="0" dirty="0" smtClean="0"/>
              <a:t> принц</a:t>
            </a:r>
            <a:r>
              <a:rPr lang="ru-RU" b="0" dirty="0" err="1" smtClean="0"/>
              <a:t>ипы</a:t>
            </a:r>
            <a:r>
              <a:rPr lang="ru-RU" b="0" baseline="0" dirty="0" smtClean="0"/>
              <a:t> по вопросу о перемещении лиц внутри страны</a:t>
            </a:r>
            <a:r>
              <a:rPr lang="uk-UA" b="0" dirty="0" smtClean="0"/>
              <a:t>» </a:t>
            </a:r>
            <a:r>
              <a:rPr lang="en-US" b="0" dirty="0" smtClean="0"/>
              <a:t>http://www.ohchr.org/Documents/Issues/IDPersons/GPRussian.pdf</a:t>
            </a:r>
          </a:p>
          <a:p>
            <a:pPr>
              <a:tabLst>
                <a:tab pos="357035" algn="l"/>
              </a:tabLst>
            </a:pPr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5D45-58FA-4754-B987-6092427F27C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45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7035" algn="l"/>
              </a:tabLst>
            </a:pPr>
            <a:r>
              <a:rPr lang="uk-UA" b="0" dirty="0" smtClean="0"/>
              <a:t>«</a:t>
            </a:r>
            <a:r>
              <a:rPr lang="uk-UA" b="0" dirty="0" err="1" smtClean="0"/>
              <a:t>Руководящие</a:t>
            </a:r>
            <a:r>
              <a:rPr lang="uk-UA" b="0" dirty="0" smtClean="0"/>
              <a:t> принц</a:t>
            </a:r>
            <a:r>
              <a:rPr lang="ru-RU" b="0" dirty="0" err="1" smtClean="0"/>
              <a:t>ипы</a:t>
            </a:r>
            <a:r>
              <a:rPr lang="ru-RU" b="0" baseline="0" dirty="0" smtClean="0"/>
              <a:t> по вопросу о перемещении лиц внутри страны</a:t>
            </a:r>
            <a:r>
              <a:rPr lang="uk-UA" b="0" dirty="0" smtClean="0"/>
              <a:t>» </a:t>
            </a:r>
            <a:r>
              <a:rPr lang="en-US" b="0" dirty="0" smtClean="0"/>
              <a:t>http://www.ohchr.org/Documents/Issues/IDPersons/GPRussian.pdf</a:t>
            </a:r>
          </a:p>
          <a:p>
            <a:pPr>
              <a:tabLst>
                <a:tab pos="357035" algn="l"/>
              </a:tabLst>
            </a:pPr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5D45-58FA-4754-B987-6092427F27C8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45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7035" algn="l"/>
              </a:tabLst>
            </a:pPr>
            <a:r>
              <a:rPr lang="uk-UA" b="0" dirty="0" smtClean="0"/>
              <a:t>«</a:t>
            </a:r>
            <a:r>
              <a:rPr lang="uk-UA" b="0" dirty="0" err="1" smtClean="0"/>
              <a:t>Руководящие</a:t>
            </a:r>
            <a:r>
              <a:rPr lang="uk-UA" b="0" dirty="0" smtClean="0"/>
              <a:t> принц</a:t>
            </a:r>
            <a:r>
              <a:rPr lang="ru-RU" b="0" dirty="0" err="1" smtClean="0"/>
              <a:t>ипы</a:t>
            </a:r>
            <a:r>
              <a:rPr lang="ru-RU" b="0" baseline="0" dirty="0" smtClean="0"/>
              <a:t> по вопросу о перемещении лиц внутри страны</a:t>
            </a:r>
            <a:r>
              <a:rPr lang="uk-UA" b="0" dirty="0" smtClean="0"/>
              <a:t>» </a:t>
            </a:r>
            <a:r>
              <a:rPr lang="en-US" b="0" dirty="0" smtClean="0"/>
              <a:t>http://www.ohchr.org/Documents/Issues/IDPersons/GPRussian.pdf</a:t>
            </a:r>
          </a:p>
          <a:p>
            <a:pPr>
              <a:tabLst>
                <a:tab pos="357035" algn="l"/>
              </a:tabLst>
            </a:pPr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5D45-58FA-4754-B987-6092427F27C8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45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57035" algn="l"/>
              </a:tabLst>
            </a:pPr>
            <a:r>
              <a:rPr lang="uk-UA" b="0" dirty="0" smtClean="0"/>
              <a:t>«</a:t>
            </a:r>
            <a:r>
              <a:rPr lang="uk-UA" b="0" dirty="0" err="1" smtClean="0"/>
              <a:t>Руководящие</a:t>
            </a:r>
            <a:r>
              <a:rPr lang="uk-UA" b="0" dirty="0" smtClean="0"/>
              <a:t> принц</a:t>
            </a:r>
            <a:r>
              <a:rPr lang="ru-RU" b="0" dirty="0" err="1" smtClean="0"/>
              <a:t>ипы</a:t>
            </a:r>
            <a:r>
              <a:rPr lang="ru-RU" b="0" baseline="0" dirty="0" smtClean="0"/>
              <a:t> по вопросу о перемещении лиц внутри страны</a:t>
            </a:r>
            <a:r>
              <a:rPr lang="uk-UA" b="0" dirty="0" smtClean="0"/>
              <a:t>» </a:t>
            </a:r>
            <a:r>
              <a:rPr lang="en-US" b="0" dirty="0" smtClean="0"/>
              <a:t>http://www.ohchr.org/Documents/Issues/IDPersons/GPRussian.pdf</a:t>
            </a:r>
          </a:p>
          <a:p>
            <a:pPr>
              <a:tabLst>
                <a:tab pos="357035" algn="l"/>
              </a:tabLst>
            </a:pPr>
            <a:endParaRPr lang="uk-UA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5D45-58FA-4754-B987-6092427F27C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84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A3D3-721B-4D98-B9BA-20D04B23F25C}" type="datetime1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A8EAE-DF6B-45B6-8EE3-3570A5064D73}" type="datetime1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E99B-34ED-4C6B-A87C-4070E97CC220}" type="datetime1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9F41-633B-445A-BC77-40D93DC18327}" type="datetime1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683D-FD4D-47FF-B954-3FE515C89B77}" type="datetime1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7328-E972-4D0D-90A0-336A45963768}" type="datetime1">
              <a:rPr lang="uk-UA" smtClean="0"/>
              <a:t>01.06.2018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D768-2469-4765-88B8-00B98B0774BF}" type="datetime1">
              <a:rPr lang="uk-UA" smtClean="0"/>
              <a:t>01.06.2018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12D-6B79-442B-9E9B-C408B851E8D1}" type="datetime1">
              <a:rPr lang="uk-UA" smtClean="0"/>
              <a:t>01.06.2018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CFDB-504F-4A4B-B105-E3C55D5DBFCE}" type="datetime1">
              <a:rPr lang="uk-UA" smtClean="0"/>
              <a:t>01.06.2018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BDD8-4A6A-4902-B548-A563BE6FAB06}" type="datetime1">
              <a:rPr lang="uk-UA" smtClean="0"/>
              <a:t>01.06.2018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145E-CAF4-4B08-A9A7-72E4CCF37E1C}" type="datetime1">
              <a:rPr lang="uk-UA" smtClean="0"/>
              <a:t>01.06.2018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42C1-A7CD-4981-8954-502835717FE7}" type="datetime1">
              <a:rPr lang="uk-UA" smtClean="0"/>
              <a:t>01.06.2018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5E97-5A71-4653-9F8B-3164625DB11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UAFRA1/" TargetMode="External"/><Relationship Id="rId5" Type="http://schemas.openxmlformats.org/officeDocument/2006/relationships/hyperlink" Target="mailto:jmargosha@gmail.com" TargetMode="External"/><Relationship Id="rId4" Type="http://schemas.openxmlformats.org/officeDocument/2006/relationships/hyperlink" Target="mailto:akimova.best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Autofit/>
          </a:bodyPr>
          <a:lstStyle/>
          <a:p>
            <a:pPr marL="2690813"/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1800" i="1" dirty="0" smtClean="0"/>
              <a:t>Ukrainian </a:t>
            </a:r>
            <a:r>
              <a:rPr lang="en-US" sz="1800" i="1" dirty="0"/>
              <a:t>Association for Feminine Research in Art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en-US" sz="2400" b="1" dirty="0" smtClean="0">
                <a:solidFill>
                  <a:schemeClr val="bg1"/>
                </a:solidFill>
              </a:rPr>
              <a:t>Ukrainian </a:t>
            </a:r>
            <a:r>
              <a:rPr lang="en-US" sz="2400" b="1" dirty="0">
                <a:solidFill>
                  <a:schemeClr val="bg1"/>
                </a:solidFill>
              </a:rPr>
              <a:t>Association for Feminine Research in Art</a:t>
            </a:r>
            <a:r>
              <a:rPr lang="uk-UA" sz="2400" b="1" dirty="0" smtClean="0">
                <a:solidFill>
                  <a:schemeClr val="bg1"/>
                </a:solidFill>
              </a:rPr>
              <a:t>значний прогрес у соціальному захисті громадян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265E97-5A71-4653-9F8B-3164625DB114}" type="slidenum">
              <a:rPr lang="uk-UA" sz="1400" smtClean="0"/>
              <a:t>1</a:t>
            </a:fld>
            <a:endParaRPr lang="uk-UA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268760"/>
            <a:ext cx="878497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lvl="2" indent="-260350">
              <a:buFont typeface="Courier New" panose="02070309020205020404" pitchFamily="49" charset="0"/>
              <a:buChar char="o"/>
            </a:pPr>
            <a:endParaRPr lang="uk-U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961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720840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Traditions and innovations in the Ukrainian women’s art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2000" b="1" dirty="0" err="1"/>
              <a:t>Iryna</a:t>
            </a:r>
            <a:r>
              <a:rPr lang="en-US" sz="2000" b="1" dirty="0"/>
              <a:t> </a:t>
            </a:r>
            <a:r>
              <a:rPr lang="en-US" sz="2000" b="1" dirty="0" err="1"/>
              <a:t>Akimova</a:t>
            </a:r>
            <a:r>
              <a:rPr lang="en-US" sz="2000" b="1" dirty="0"/>
              <a:t>, </a:t>
            </a:r>
            <a:r>
              <a:rPr lang="en-US" sz="2000" dirty="0"/>
              <a:t>PhD in Economics, Leader of the Ukrainian Association for Feminine Research in Arts (UAFRA)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algn="ctr"/>
            <a:r>
              <a:rPr lang="en-US" sz="2000" dirty="0"/>
              <a:t>The 8th International Exhibition of Traditional Fine Arts</a:t>
            </a:r>
          </a:p>
          <a:p>
            <a:pPr algn="ctr"/>
            <a:r>
              <a:rPr lang="en-US" sz="2000" dirty="0"/>
              <a:t>The 6th International (Shanghai) Intangible Cultural Heritage Protection Forum</a:t>
            </a:r>
          </a:p>
          <a:p>
            <a:pPr algn="ctr"/>
            <a:r>
              <a:rPr lang="en-US" sz="2000" dirty="0"/>
              <a:t>7-8th of June, 2018, Shanghai</a:t>
            </a:r>
          </a:p>
        </p:txBody>
      </p:sp>
    </p:spTree>
    <p:extLst>
      <p:ext uri="{BB962C8B-B14F-4D97-AF65-F5344CB8AC3E}">
        <p14:creationId xmlns:p14="http://schemas.microsoft.com/office/powerpoint/2010/main" val="40160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Autofit/>
          </a:bodyPr>
          <a:lstStyle/>
          <a:p>
            <a:pPr marL="2690813"/>
            <a:r>
              <a:rPr lang="uk-UA" sz="2400" b="1" dirty="0" smtClean="0">
                <a:solidFill>
                  <a:schemeClr val="bg1"/>
                </a:solidFill>
              </a:rPr>
              <a:t>Протягом 2010-2013 років забезпечено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1800" i="1" dirty="0" smtClean="0"/>
              <a:t>Ukrainian </a:t>
            </a:r>
            <a:r>
              <a:rPr lang="en-US" sz="1800" i="1" dirty="0"/>
              <a:t>Association for Feminine Research in Art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 smtClean="0">
                <a:solidFill>
                  <a:schemeClr val="bg1"/>
                </a:solidFill>
              </a:rPr>
              <a:t>Ukrainian </a:t>
            </a:r>
            <a:r>
              <a:rPr lang="en-US" sz="2400" b="1" dirty="0">
                <a:solidFill>
                  <a:schemeClr val="bg1"/>
                </a:solidFill>
              </a:rPr>
              <a:t>Association for Feminine Research in Art</a:t>
            </a:r>
            <a:r>
              <a:rPr lang="uk-UA" sz="2400" b="1" dirty="0" smtClean="0">
                <a:solidFill>
                  <a:schemeClr val="bg1"/>
                </a:solidFill>
              </a:rPr>
              <a:t>значний прогрес у соціальному захисті </a:t>
            </a:r>
            <a:r>
              <a:rPr lang="uk-UA" sz="2400" b="1" dirty="0" err="1" smtClean="0">
                <a:solidFill>
                  <a:schemeClr val="bg1"/>
                </a:solidFill>
              </a:rPr>
              <a:t>громадя</a:t>
            </a: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265E97-5A71-4653-9F8B-3164625DB114}" type="slidenum">
              <a:rPr lang="uk-UA" sz="1400" smtClean="0"/>
              <a:t>10</a:t>
            </a:fld>
            <a:endParaRPr lang="uk-UA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268760"/>
            <a:ext cx="878497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2" indent="-342900">
              <a:buFont typeface="Courier New" panose="02070309020205020404" pitchFamily="49" charset="0"/>
              <a:buChar char="o"/>
            </a:pPr>
            <a:endParaRPr lang="uk-UA" sz="1800" dirty="0" smtClean="0"/>
          </a:p>
          <a:p>
            <a:pPr marL="450850" lvl="2" indent="-260350">
              <a:buFont typeface="Courier New" panose="02070309020205020404" pitchFamily="49" charset="0"/>
              <a:buChar char="o"/>
            </a:pPr>
            <a:endParaRPr lang="uk-U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961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843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b="1" dirty="0" smtClean="0"/>
          </a:p>
          <a:p>
            <a:pPr algn="just"/>
            <a:endParaRPr lang="en-US" sz="1600" b="1" dirty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endParaRPr lang="en-US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700808"/>
            <a:ext cx="84249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UAFRA </a:t>
            </a:r>
            <a:r>
              <a:rPr lang="en-US" sz="2000" b="1" dirty="0"/>
              <a:t>promotes women’s art in Ukraine</a:t>
            </a:r>
          </a:p>
          <a:p>
            <a:endParaRPr lang="ru-RU" dirty="0" smtClean="0"/>
          </a:p>
          <a:p>
            <a:r>
              <a:rPr lang="en-US" dirty="0" smtClean="0"/>
              <a:t>Ukrainian </a:t>
            </a:r>
            <a:r>
              <a:rPr lang="en-US" dirty="0"/>
              <a:t>Association for Feminine Research in Arts  (UAFRA) has been founded  one and a half years ago. </a:t>
            </a:r>
            <a:r>
              <a:rPr lang="en-US" dirty="0" smtClean="0"/>
              <a:t>It </a:t>
            </a:r>
            <a:r>
              <a:rPr lang="en-US" dirty="0"/>
              <a:t>unites  women from different fields of arts (visual art, literature, music, etc.) and art research. </a:t>
            </a:r>
          </a:p>
          <a:p>
            <a:endParaRPr lang="ru-RU" dirty="0" smtClean="0"/>
          </a:p>
          <a:p>
            <a:r>
              <a:rPr lang="en-US" dirty="0" smtClean="0"/>
              <a:t>The </a:t>
            </a:r>
            <a:r>
              <a:rPr lang="en-US" dirty="0"/>
              <a:t>UAFRA is a non-partisan organization that is open to unbiased discussions  and projects  on women’s art ,  women-arts -politics relationships  and the ways to strengthen  gender equality in arts . </a:t>
            </a:r>
          </a:p>
          <a:p>
            <a:endParaRPr lang="ru-RU" dirty="0" smtClean="0"/>
          </a:p>
          <a:p>
            <a:r>
              <a:rPr lang="en-US" dirty="0" smtClean="0"/>
              <a:t>We </a:t>
            </a:r>
            <a:r>
              <a:rPr lang="en-US" dirty="0"/>
              <a:t>welcome a growing aesthetic, social and political influence of women on public life and arts as one of the ways to restore public harmony. We consider women’s art as a universal language that helps to organize  an open public dialogue on various  issues.  </a:t>
            </a:r>
          </a:p>
          <a:p>
            <a:endParaRPr lang="ru-RU" dirty="0" smtClean="0"/>
          </a:p>
          <a:p>
            <a:r>
              <a:rPr lang="en-US" dirty="0" smtClean="0"/>
              <a:t>The </a:t>
            </a:r>
            <a:r>
              <a:rPr lang="en-US" dirty="0"/>
              <a:t>UAFRA supports  the development of  equal professional opportunities for women  in arts and promotes   women's art as an important part of national and cultural heritage.  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Autofit/>
          </a:bodyPr>
          <a:lstStyle/>
          <a:p>
            <a:pPr marL="2690813"/>
            <a:r>
              <a:rPr lang="uk-UA" sz="2400" b="1" dirty="0" smtClean="0">
                <a:solidFill>
                  <a:schemeClr val="bg1"/>
                </a:solidFill>
              </a:rPr>
              <a:t>Протягом 2010-2013 років забезпечено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1800" i="1" dirty="0" smtClean="0"/>
              <a:t>Ukrainian </a:t>
            </a:r>
            <a:r>
              <a:rPr lang="en-US" sz="1800" i="1" dirty="0"/>
              <a:t>Association for Feminine Research in Art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 smtClean="0">
                <a:solidFill>
                  <a:schemeClr val="bg1"/>
                </a:solidFill>
              </a:rPr>
              <a:t>Ukrainian </a:t>
            </a:r>
            <a:r>
              <a:rPr lang="en-US" sz="2400" b="1" dirty="0">
                <a:solidFill>
                  <a:schemeClr val="bg1"/>
                </a:solidFill>
              </a:rPr>
              <a:t>Association for Feminine Research in Art</a:t>
            </a:r>
            <a:r>
              <a:rPr lang="uk-UA" sz="2400" b="1" dirty="0" smtClean="0">
                <a:solidFill>
                  <a:schemeClr val="bg1"/>
                </a:solidFill>
              </a:rPr>
              <a:t>значний прогрес у соціальному </a:t>
            </a:r>
            <a:r>
              <a:rPr lang="uk-UA" sz="2400" b="1" dirty="0" smtClean="0">
                <a:solidFill>
                  <a:schemeClr val="bg1"/>
                </a:solidFill>
              </a:rPr>
              <a:t>захисті</a:t>
            </a: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265E97-5A71-4653-9F8B-3164625DB114}" type="slidenum">
              <a:rPr lang="uk-UA" sz="1400" smtClean="0"/>
              <a:t>11</a:t>
            </a:fld>
            <a:endParaRPr lang="uk-UA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268760"/>
            <a:ext cx="878497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2" indent="-342900">
              <a:buFont typeface="Courier New" panose="02070309020205020404" pitchFamily="49" charset="0"/>
              <a:buChar char="o"/>
            </a:pPr>
            <a:endParaRPr lang="uk-UA" sz="1800" dirty="0" smtClean="0"/>
          </a:p>
          <a:p>
            <a:pPr marL="450850" lvl="2" indent="-260350">
              <a:buFont typeface="Courier New" panose="02070309020205020404" pitchFamily="49" charset="0"/>
              <a:buChar char="o"/>
            </a:pPr>
            <a:endParaRPr lang="uk-U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961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843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b="1" dirty="0" smtClean="0"/>
          </a:p>
          <a:p>
            <a:pPr algn="just"/>
            <a:endParaRPr lang="en-US" sz="1600" b="1" dirty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endParaRPr lang="en-US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700808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UAFRA</a:t>
            </a:r>
            <a:endParaRPr lang="en-US" sz="2000" b="1" dirty="0"/>
          </a:p>
          <a:p>
            <a:r>
              <a:rPr lang="en-US" sz="2000" dirty="0"/>
              <a:t>Our contacts:</a:t>
            </a:r>
          </a:p>
          <a:p>
            <a:endParaRPr lang="en-US" sz="2000" b="1" dirty="0"/>
          </a:p>
          <a:p>
            <a:r>
              <a:rPr lang="en-US" sz="2000" dirty="0"/>
              <a:t>Leader, </a:t>
            </a:r>
            <a:r>
              <a:rPr lang="en-US" sz="2000" dirty="0" err="1"/>
              <a:t>Akimova</a:t>
            </a:r>
            <a:r>
              <a:rPr lang="en-US" sz="2000" dirty="0"/>
              <a:t> </a:t>
            </a:r>
            <a:r>
              <a:rPr lang="en-US" sz="2000" dirty="0" err="1"/>
              <a:t>Iryna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e-mail:  </a:t>
            </a:r>
            <a:r>
              <a:rPr lang="en-US" sz="2000" dirty="0" smtClean="0">
                <a:hlinkClick r:id="rId4"/>
              </a:rPr>
              <a:t>akimova.best@gmail.com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err="1"/>
              <a:t>tel</a:t>
            </a:r>
            <a:r>
              <a:rPr lang="en-US" sz="2000" dirty="0"/>
              <a:t>  +380 50 330 7394</a:t>
            </a:r>
          </a:p>
          <a:p>
            <a:endParaRPr lang="en-US" sz="2000" dirty="0"/>
          </a:p>
          <a:p>
            <a:r>
              <a:rPr lang="en-US" sz="2000" dirty="0" smtClean="0"/>
              <a:t>assistant</a:t>
            </a:r>
            <a:r>
              <a:rPr lang="ru-RU" sz="2000" dirty="0" smtClean="0"/>
              <a:t>,</a:t>
            </a:r>
            <a:r>
              <a:rPr lang="en-US" sz="2000" dirty="0" smtClean="0"/>
              <a:t>Mira </a:t>
            </a:r>
            <a:r>
              <a:rPr lang="en-US" sz="2000" dirty="0" err="1"/>
              <a:t>Yakymchuk</a:t>
            </a:r>
            <a:endParaRPr lang="en-US" sz="2000" dirty="0"/>
          </a:p>
          <a:p>
            <a:r>
              <a:rPr lang="en-US" sz="2000" dirty="0"/>
              <a:t>e </a:t>
            </a:r>
            <a:r>
              <a:rPr lang="en-US" sz="2000" dirty="0" smtClean="0"/>
              <a:t>mail</a:t>
            </a:r>
            <a:r>
              <a:rPr lang="ru-RU" sz="2000" dirty="0" smtClean="0"/>
              <a:t>: </a:t>
            </a:r>
            <a:r>
              <a:rPr lang="en-US" sz="2000" dirty="0" smtClean="0">
                <a:hlinkClick r:id="rId5"/>
              </a:rPr>
              <a:t>jmargosha@gmail.com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tel</a:t>
            </a:r>
            <a:r>
              <a:rPr lang="ru-RU" sz="2000" dirty="0" smtClean="0"/>
              <a:t>: +380 63 671 64 25 </a:t>
            </a:r>
            <a:endParaRPr lang="en-US" sz="2000" dirty="0"/>
          </a:p>
          <a:p>
            <a:r>
              <a:rPr lang="en-US" sz="2000" dirty="0" err="1"/>
              <a:t>facebook</a:t>
            </a:r>
            <a:r>
              <a:rPr lang="ru-RU" sz="2000" dirty="0" smtClean="0"/>
              <a:t>: </a:t>
            </a:r>
            <a:r>
              <a:rPr lang="en-US" sz="2000" dirty="0">
                <a:hlinkClick r:id="rId6"/>
              </a:rPr>
              <a:t>https://www.facebook.com/UAFRA1</a:t>
            </a:r>
            <a:r>
              <a:rPr lang="en-US" sz="2000" dirty="0" smtClean="0">
                <a:hlinkClick r:id="rId6"/>
              </a:rPr>
              <a:t>/</a:t>
            </a:r>
            <a:r>
              <a:rPr lang="ru-RU" sz="2000" smtClean="0"/>
              <a:t> 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Autofit/>
          </a:bodyPr>
          <a:lstStyle/>
          <a:p>
            <a:pPr marL="2690813"/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1800" i="1" dirty="0" smtClean="0"/>
              <a:t>Ukrainian </a:t>
            </a:r>
            <a:r>
              <a:rPr lang="en-US" sz="1800" i="1" dirty="0"/>
              <a:t>Association for Feminine Research in Art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en-US" sz="1800" b="1" dirty="0" smtClean="0">
                <a:solidFill>
                  <a:schemeClr val="bg1"/>
                </a:solidFill>
              </a:rPr>
              <a:t>Ukrainian </a:t>
            </a:r>
            <a:r>
              <a:rPr lang="en-US" sz="1800" b="1" dirty="0">
                <a:solidFill>
                  <a:schemeClr val="bg1"/>
                </a:solidFill>
              </a:rPr>
              <a:t>Association for Feminine </a:t>
            </a:r>
            <a:r>
              <a:rPr lang="en-US" sz="2400" b="1" dirty="0">
                <a:solidFill>
                  <a:schemeClr val="bg1"/>
                </a:solidFill>
              </a:rPr>
              <a:t>Research in Art</a:t>
            </a:r>
            <a:r>
              <a:rPr lang="uk-UA" sz="2400" b="1" dirty="0" smtClean="0">
                <a:solidFill>
                  <a:schemeClr val="bg1"/>
                </a:solidFill>
              </a:rPr>
              <a:t>значний прогрес у соціальному захисті громадян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265E97-5A71-4653-9F8B-3164625DB114}" type="slidenum">
              <a:rPr lang="uk-UA" sz="1400" smtClean="0"/>
              <a:t>2</a:t>
            </a:fld>
            <a:endParaRPr lang="uk-UA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268760"/>
            <a:ext cx="878497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2" indent="-342900">
              <a:buFont typeface="Courier New" panose="02070309020205020404" pitchFamily="49" charset="0"/>
              <a:buChar char="o"/>
            </a:pPr>
            <a:endParaRPr lang="uk-UA" sz="1800" dirty="0" smtClean="0"/>
          </a:p>
          <a:p>
            <a:pPr marL="450850" lvl="2" indent="-260350">
              <a:buFont typeface="Courier New" panose="02070309020205020404" pitchFamily="49" charset="0"/>
              <a:buChar char="o"/>
            </a:pPr>
            <a:endParaRPr lang="uk-U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961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59340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en-US" sz="2400" b="1" dirty="0" smtClean="0"/>
              <a:t>Women’s </a:t>
            </a:r>
            <a:r>
              <a:rPr lang="en-US" sz="2400" b="1" dirty="0"/>
              <a:t>art in Ukraine  has long and rich traditions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sz="2000" dirty="0" smtClean="0"/>
              <a:t>It </a:t>
            </a:r>
            <a:r>
              <a:rPr lang="en-US" sz="2000" dirty="0"/>
              <a:t>has always been based on the rich folkloristic background  and  cultural traditions  mixed with creativity and search for new approaches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endParaRPr lang="en-US" sz="2000" dirty="0"/>
          </a:p>
          <a:p>
            <a:r>
              <a:rPr lang="en-US" sz="2000" dirty="0" smtClean="0"/>
              <a:t>Ukrainian </a:t>
            </a:r>
            <a:r>
              <a:rPr lang="en-US" sz="2000" dirty="0"/>
              <a:t>women artists  got international recognition and  contributed to the development of new esthetics of Ukrainian and international art .</a:t>
            </a:r>
          </a:p>
        </p:txBody>
      </p:sp>
    </p:spTree>
    <p:extLst>
      <p:ext uri="{BB962C8B-B14F-4D97-AF65-F5344CB8AC3E}">
        <p14:creationId xmlns:p14="http://schemas.microsoft.com/office/powerpoint/2010/main" val="24741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Autofit/>
          </a:bodyPr>
          <a:lstStyle/>
          <a:p>
            <a:pPr marL="2690813"/>
            <a:r>
              <a:rPr lang="en-US" sz="2400" b="1" i="1" dirty="0">
                <a:solidFill>
                  <a:schemeClr val="bg1"/>
                </a:solidFill>
              </a:rPr>
              <a:t/>
            </a:r>
            <a:br>
              <a:rPr lang="en-US" sz="2400" b="1" i="1" dirty="0">
                <a:solidFill>
                  <a:schemeClr val="bg1"/>
                </a:solidFill>
              </a:rPr>
            </a:br>
            <a:r>
              <a:rPr lang="en-US" sz="1800" i="1" dirty="0" smtClean="0"/>
              <a:t>Ukrainian </a:t>
            </a:r>
            <a:r>
              <a:rPr lang="en-US" sz="1800" i="1" dirty="0"/>
              <a:t>Association for Feminine Research in Art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en-US" sz="2400" b="1" i="1" dirty="0" smtClean="0">
                <a:solidFill>
                  <a:schemeClr val="bg1"/>
                </a:solidFill>
              </a:rPr>
              <a:t>Ukrainian </a:t>
            </a:r>
            <a:r>
              <a:rPr lang="en-US" sz="2400" b="1" i="1" dirty="0">
                <a:solidFill>
                  <a:schemeClr val="bg1"/>
                </a:solidFill>
              </a:rPr>
              <a:t>Association for Feminine Research </a:t>
            </a:r>
            <a:r>
              <a:rPr lang="en-US" sz="2400" b="1" dirty="0">
                <a:solidFill>
                  <a:schemeClr val="bg1"/>
                </a:solidFill>
              </a:rPr>
              <a:t>in Art</a:t>
            </a:r>
            <a:r>
              <a:rPr lang="uk-UA" sz="2400" b="1" dirty="0" smtClean="0">
                <a:solidFill>
                  <a:schemeClr val="bg1"/>
                </a:solidFill>
              </a:rPr>
              <a:t>значний прогрес у соціальному захисті громадян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265E97-5A71-4653-9F8B-3164625DB114}" type="slidenum">
              <a:rPr lang="uk-UA" sz="1400" smtClean="0"/>
              <a:t>3</a:t>
            </a:fld>
            <a:endParaRPr lang="uk-UA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268760"/>
            <a:ext cx="878497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2" indent="-342900">
              <a:buFont typeface="Courier New" panose="02070309020205020404" pitchFamily="49" charset="0"/>
              <a:buChar char="o"/>
            </a:pPr>
            <a:endParaRPr lang="uk-UA" sz="1800" dirty="0" smtClean="0"/>
          </a:p>
          <a:p>
            <a:pPr marL="450850" lvl="2" indent="-260350">
              <a:buFont typeface="Courier New" panose="02070309020205020404" pitchFamily="49" charset="0"/>
              <a:buChar char="o"/>
            </a:pPr>
            <a:endParaRPr lang="uk-U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961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556792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Ukrainian women’s art at the beginning of the 20th century</a:t>
            </a:r>
          </a:p>
          <a:p>
            <a:endParaRPr lang="en-US" sz="2000" dirty="0"/>
          </a:p>
          <a:p>
            <a:pPr algn="ctr"/>
            <a:r>
              <a:rPr lang="en-US" sz="2000" b="1" dirty="0"/>
              <a:t>Great influence of European art </a:t>
            </a:r>
          </a:p>
          <a:p>
            <a:endParaRPr lang="en-US" dirty="0"/>
          </a:p>
          <a:p>
            <a:r>
              <a:rPr lang="en-US" b="1" dirty="0"/>
              <a:t>Maria </a:t>
            </a:r>
            <a:r>
              <a:rPr lang="en-US" b="1" dirty="0" err="1"/>
              <a:t>Bashkirtseva</a:t>
            </a:r>
            <a:r>
              <a:rPr lang="en-US" b="1" dirty="0"/>
              <a:t>,  Sonia Delaunay, Sofia </a:t>
            </a:r>
            <a:r>
              <a:rPr lang="en-US" b="1" dirty="0" err="1"/>
              <a:t>Levytska</a:t>
            </a:r>
            <a:r>
              <a:rPr lang="en-US" b="1" dirty="0"/>
              <a:t>, Sofia </a:t>
            </a:r>
            <a:r>
              <a:rPr lang="en-US" b="1" dirty="0" err="1"/>
              <a:t>Zarytska</a:t>
            </a:r>
            <a:r>
              <a:rPr lang="en-US" b="1" dirty="0"/>
              <a:t>, Alexandra </a:t>
            </a:r>
            <a:r>
              <a:rPr lang="en-US" b="1" dirty="0" err="1" smtClean="0"/>
              <a:t>Exter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94834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3" y="3599120"/>
            <a:ext cx="5760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Sonia Delaunay </a:t>
            </a:r>
            <a:r>
              <a:rPr lang="en-US" sz="2000" dirty="0"/>
              <a:t>- a great master of art-deco and  the founder of a new style in avant-garde painting- </a:t>
            </a:r>
            <a:r>
              <a:rPr lang="en-US" sz="2000" dirty="0" err="1"/>
              <a:t>Orphysm</a:t>
            </a:r>
            <a:r>
              <a:rPr lang="en-US" sz="2000" dirty="0"/>
              <a:t>. The first women artist who had a solo exhibition in the Louvre  during her lifetime (in 1964).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60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Autofit/>
          </a:bodyPr>
          <a:lstStyle/>
          <a:p>
            <a:pPr marL="2690813"/>
            <a:r>
              <a:rPr lang="uk-UA" sz="2400" b="1" dirty="0" smtClean="0">
                <a:solidFill>
                  <a:schemeClr val="bg1"/>
                </a:solidFill>
              </a:rPr>
              <a:t>Протягом 2010-2013 років забезпечено </a:t>
            </a:r>
            <a:r>
              <a:rPr lang="en-US" sz="1800" i="1" dirty="0" smtClean="0"/>
              <a:t>Ukrainian </a:t>
            </a:r>
            <a:r>
              <a:rPr lang="en-US" sz="1800" i="1" dirty="0"/>
              <a:t>Association for Feminine Research in Art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en-US" sz="2400" b="1" dirty="0" smtClean="0">
                <a:solidFill>
                  <a:schemeClr val="bg1"/>
                </a:solidFill>
              </a:rPr>
              <a:t>Ukrainian </a:t>
            </a:r>
            <a:r>
              <a:rPr lang="en-US" sz="2400" b="1" dirty="0">
                <a:solidFill>
                  <a:schemeClr val="bg1"/>
                </a:solidFill>
              </a:rPr>
              <a:t>Association </a:t>
            </a:r>
            <a:r>
              <a:rPr lang="en-US" sz="2400" b="1" dirty="0" smtClean="0">
                <a:solidFill>
                  <a:schemeClr val="bg1"/>
                </a:solidFill>
              </a:rPr>
              <a:t>f</a:t>
            </a:r>
            <a:r>
              <a:rPr lang="uk-UA" sz="2400" b="1" dirty="0" smtClean="0">
                <a:solidFill>
                  <a:schemeClr val="bg1"/>
                </a:solidFill>
              </a:rPr>
              <a:t>громадян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265E97-5A71-4653-9F8B-3164625DB114}" type="slidenum">
              <a:rPr lang="uk-UA" sz="1400" smtClean="0"/>
              <a:t>4</a:t>
            </a:fld>
            <a:endParaRPr lang="uk-UA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268760"/>
            <a:ext cx="878497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2" indent="-342900">
              <a:buFont typeface="Courier New" panose="02070309020205020404" pitchFamily="49" charset="0"/>
              <a:buChar char="o"/>
            </a:pPr>
            <a:endParaRPr lang="uk-UA" sz="1800" dirty="0" smtClean="0"/>
          </a:p>
          <a:p>
            <a:pPr marL="450850" lvl="2" indent="-260350">
              <a:buFont typeface="Courier New" panose="02070309020205020404" pitchFamily="49" charset="0"/>
              <a:buChar char="o"/>
            </a:pPr>
            <a:endParaRPr lang="uk-U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961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1668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988840"/>
            <a:ext cx="80648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Ukrainian women’s art at the beginning of the 20th </a:t>
            </a:r>
            <a:r>
              <a:rPr lang="en-US" sz="2000" b="1" dirty="0" smtClean="0"/>
              <a:t>century</a:t>
            </a:r>
          </a:p>
          <a:p>
            <a:endParaRPr lang="en-US" sz="1600" dirty="0"/>
          </a:p>
          <a:p>
            <a:r>
              <a:rPr lang="en-US" b="1" dirty="0"/>
              <a:t>Sofia </a:t>
            </a:r>
            <a:r>
              <a:rPr lang="en-US" b="1" dirty="0" err="1" smtClean="0"/>
              <a:t>Levitska</a:t>
            </a:r>
            <a:r>
              <a:rPr lang="en-US" b="1" dirty="0" smtClean="0"/>
              <a:t>: </a:t>
            </a:r>
            <a:r>
              <a:rPr lang="en-US" dirty="0"/>
              <a:t>Her paintings represent synthesis of a </a:t>
            </a:r>
            <a:endParaRPr lang="en-US" dirty="0" smtClean="0"/>
          </a:p>
          <a:p>
            <a:r>
              <a:rPr lang="en-US" dirty="0" smtClean="0"/>
              <a:t>primitive </a:t>
            </a:r>
            <a:r>
              <a:rPr lang="en-US" dirty="0"/>
              <a:t>art </a:t>
            </a:r>
            <a:r>
              <a:rPr lang="en-US" dirty="0" smtClean="0"/>
              <a:t>,Ukrainian  </a:t>
            </a:r>
            <a:r>
              <a:rPr lang="en-US" dirty="0"/>
              <a:t>folkloristic traditions </a:t>
            </a:r>
            <a:r>
              <a:rPr lang="en-US" dirty="0" smtClean="0"/>
              <a:t>,</a:t>
            </a:r>
          </a:p>
          <a:p>
            <a:r>
              <a:rPr lang="en-US" dirty="0" smtClean="0"/>
              <a:t>and </a:t>
            </a:r>
            <a:r>
              <a:rPr lang="en-US" dirty="0"/>
              <a:t>modern trends of the European </a:t>
            </a:r>
            <a:r>
              <a:rPr lang="en-US" dirty="0" smtClean="0"/>
              <a:t>art</a:t>
            </a:r>
            <a:r>
              <a:rPr lang="ru-RU" dirty="0" smtClean="0"/>
              <a:t>;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Member </a:t>
            </a:r>
            <a:r>
              <a:rPr lang="en-US" dirty="0"/>
              <a:t>of the Committee of the  </a:t>
            </a:r>
            <a:endParaRPr lang="en-US" dirty="0" smtClean="0"/>
          </a:p>
          <a:p>
            <a:r>
              <a:rPr lang="en-US" dirty="0" smtClean="0"/>
              <a:t>Salon </a:t>
            </a:r>
            <a:r>
              <a:rPr lang="en-US" dirty="0"/>
              <a:t>d'Automne in Paris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Alexandra </a:t>
            </a:r>
            <a:r>
              <a:rPr lang="en-US" b="1" dirty="0" err="1"/>
              <a:t>Exter</a:t>
            </a:r>
            <a:r>
              <a:rPr lang="en-US" b="1" dirty="0"/>
              <a:t>  </a:t>
            </a:r>
            <a:r>
              <a:rPr lang="en-US" dirty="0"/>
              <a:t>( 1882-1949</a:t>
            </a:r>
            <a:r>
              <a:rPr lang="en-US" dirty="0" smtClean="0"/>
              <a:t>): </a:t>
            </a:r>
            <a:r>
              <a:rPr lang="en-US" dirty="0"/>
              <a:t>made an important contribution </a:t>
            </a:r>
            <a:endParaRPr lang="uk-UA" dirty="0" smtClean="0"/>
          </a:p>
          <a:p>
            <a:r>
              <a:rPr lang="en-US" dirty="0" smtClean="0"/>
              <a:t>to </a:t>
            </a:r>
            <a:r>
              <a:rPr lang="en-US" dirty="0"/>
              <a:t>the European Cubism and Futurism . </a:t>
            </a:r>
            <a:endParaRPr lang="uk-UA" dirty="0" smtClean="0"/>
          </a:p>
          <a:p>
            <a:r>
              <a:rPr lang="en-US" dirty="0" smtClean="0"/>
              <a:t>Her </a:t>
            </a:r>
            <a:r>
              <a:rPr lang="en-US" dirty="0"/>
              <a:t>cubistic paintings were full of bright colors of the rainbow . </a:t>
            </a:r>
            <a:endParaRPr lang="uk-UA" dirty="0" smtClean="0"/>
          </a:p>
          <a:p>
            <a:r>
              <a:rPr lang="en-US" dirty="0" smtClean="0"/>
              <a:t>She </a:t>
            </a:r>
            <a:r>
              <a:rPr lang="en-US" dirty="0"/>
              <a:t>was fascinated by Ukrainian folk art </a:t>
            </a:r>
            <a:endParaRPr lang="uk-UA" dirty="0" smtClean="0"/>
          </a:p>
          <a:p>
            <a:r>
              <a:rPr lang="en-US" dirty="0" smtClean="0"/>
              <a:t>from </a:t>
            </a:r>
            <a:r>
              <a:rPr lang="en-US" dirty="0"/>
              <a:t>which she borrowed motives for some of her paintings.</a:t>
            </a:r>
          </a:p>
          <a:p>
            <a:r>
              <a:rPr lang="en-US" dirty="0"/>
              <a:t>	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28515"/>
            <a:ext cx="13335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4273475"/>
            <a:ext cx="1333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Autofit/>
          </a:bodyPr>
          <a:lstStyle/>
          <a:p>
            <a:pPr marL="2690813"/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en-US" sz="1800" i="1" dirty="0" smtClean="0"/>
              <a:t>Ukrainian </a:t>
            </a:r>
            <a:r>
              <a:rPr lang="en-US" sz="1800" i="1" dirty="0"/>
              <a:t>Association for Feminine Research in Art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en-US" sz="1800" b="1" i="1" dirty="0" smtClean="0">
                <a:solidFill>
                  <a:schemeClr val="bg1"/>
                </a:solidFill>
              </a:rPr>
              <a:t>Ukrainian </a:t>
            </a:r>
            <a:r>
              <a:rPr lang="en-US" sz="1800" b="1" i="1" dirty="0">
                <a:solidFill>
                  <a:schemeClr val="bg1"/>
                </a:solidFill>
              </a:rPr>
              <a:t>Association for </a:t>
            </a:r>
            <a:r>
              <a:rPr lang="en-US" sz="2400" b="1" dirty="0">
                <a:solidFill>
                  <a:schemeClr val="bg1"/>
                </a:solidFill>
              </a:rPr>
              <a:t>Feminine Research in Art</a:t>
            </a:r>
            <a:r>
              <a:rPr lang="uk-UA" sz="2400" b="1" dirty="0" smtClean="0">
                <a:solidFill>
                  <a:schemeClr val="bg1"/>
                </a:solidFill>
              </a:rPr>
              <a:t>значний прогрес у соціальному захисті громад</a:t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265E97-5A71-4653-9F8B-3164625DB114}" type="slidenum">
              <a:rPr lang="uk-UA" sz="1400" smtClean="0"/>
              <a:t>5</a:t>
            </a:fld>
            <a:endParaRPr lang="uk-UA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268760"/>
            <a:ext cx="878497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2" indent="-342900">
              <a:buFont typeface="Courier New" panose="02070309020205020404" pitchFamily="49" charset="0"/>
              <a:buChar char="o"/>
            </a:pPr>
            <a:endParaRPr lang="uk-UA" sz="1800" dirty="0" smtClean="0"/>
          </a:p>
          <a:p>
            <a:pPr marL="450850" lvl="2" indent="-260350">
              <a:buFont typeface="Courier New" panose="02070309020205020404" pitchFamily="49" charset="0"/>
              <a:buChar char="o"/>
            </a:pPr>
            <a:endParaRPr lang="uk-U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961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1668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70080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	 </a:t>
            </a:r>
          </a:p>
          <a:p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484784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Ukrainian women’s art in 1930- 1990 </a:t>
            </a:r>
            <a:endParaRPr lang="en-US" sz="2000" dirty="0"/>
          </a:p>
          <a:p>
            <a:r>
              <a:rPr lang="en-US" i="1" dirty="0"/>
              <a:t>Socialist realism + diversity of approaches to art and stylistic </a:t>
            </a:r>
            <a:r>
              <a:rPr lang="en-US" i="1" dirty="0" smtClean="0"/>
              <a:t>search</a:t>
            </a:r>
            <a:endParaRPr lang="uk-UA" i="1" dirty="0"/>
          </a:p>
          <a:p>
            <a:endParaRPr lang="uk-UA" sz="1600" b="1" dirty="0" smtClean="0"/>
          </a:p>
          <a:p>
            <a:r>
              <a:rPr lang="en-US" b="1" dirty="0" smtClean="0"/>
              <a:t>Tatyana </a:t>
            </a:r>
            <a:r>
              <a:rPr lang="en-US" b="1" dirty="0" err="1"/>
              <a:t>Yablonska</a:t>
            </a:r>
            <a:r>
              <a:rPr lang="en-US" b="1" dirty="0"/>
              <a:t> </a:t>
            </a:r>
            <a:r>
              <a:rPr lang="en-US" dirty="0"/>
              <a:t>( 1917- 2005</a:t>
            </a:r>
            <a:r>
              <a:rPr lang="en-US" dirty="0" smtClean="0"/>
              <a:t>):</a:t>
            </a:r>
            <a:r>
              <a:rPr lang="uk-UA" dirty="0" smtClean="0"/>
              <a:t> </a:t>
            </a:r>
            <a:r>
              <a:rPr lang="en-US" dirty="0" smtClean="0"/>
              <a:t>painted </a:t>
            </a:r>
            <a:r>
              <a:rPr lang="en-US" dirty="0"/>
              <a:t>both life-affirming huge </a:t>
            </a:r>
            <a:endParaRPr lang="en-US" dirty="0" smtClean="0"/>
          </a:p>
          <a:p>
            <a:r>
              <a:rPr lang="en-US" dirty="0" smtClean="0"/>
              <a:t>canvases  in </a:t>
            </a:r>
            <a:r>
              <a:rPr lang="en-US" dirty="0"/>
              <a:t>the style of socialist </a:t>
            </a:r>
            <a:r>
              <a:rPr lang="en-US" dirty="0" err="1"/>
              <a:t>reliasm</a:t>
            </a:r>
            <a:r>
              <a:rPr lang="en-US" dirty="0"/>
              <a:t> , very decorative pictures 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on folk motifs </a:t>
            </a:r>
            <a:r>
              <a:rPr lang="en-US" dirty="0" smtClean="0"/>
              <a:t>of </a:t>
            </a:r>
            <a:r>
              <a:rPr lang="en-US" dirty="0"/>
              <a:t>Western Ukraine and elegant portraits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landscapes influenced  </a:t>
            </a:r>
            <a:r>
              <a:rPr lang="en-US" dirty="0" smtClean="0"/>
              <a:t>by  </a:t>
            </a:r>
            <a:r>
              <a:rPr lang="en-US" dirty="0"/>
              <a:t>the masters of  early Renaissance.</a:t>
            </a:r>
          </a:p>
          <a:p>
            <a:r>
              <a:rPr lang="en-US" dirty="0" smtClean="0"/>
              <a:t>The </a:t>
            </a:r>
            <a:r>
              <a:rPr lang="en-US" dirty="0"/>
              <a:t>year 1997 was declared the year of </a:t>
            </a:r>
            <a:r>
              <a:rPr lang="en-US" dirty="0" err="1"/>
              <a:t>Yablonska</a:t>
            </a:r>
            <a:r>
              <a:rPr lang="en-US" dirty="0"/>
              <a:t> by UNESCO, </a:t>
            </a:r>
            <a:endParaRPr lang="uk-UA" dirty="0" smtClean="0"/>
          </a:p>
          <a:p>
            <a:r>
              <a:rPr lang="en-US" dirty="0" smtClean="0"/>
              <a:t>In </a:t>
            </a:r>
            <a:r>
              <a:rPr lang="en-US" dirty="0"/>
              <a:t>2000 in Cambridge she became the Woman of the Year</a:t>
            </a:r>
            <a:r>
              <a:rPr lang="en-US" dirty="0" smtClean="0"/>
              <a:t>.</a:t>
            </a:r>
            <a:endParaRPr lang="uk-UA" dirty="0" smtClean="0"/>
          </a:p>
          <a:p>
            <a:endParaRPr lang="en-US" dirty="0"/>
          </a:p>
          <a:p>
            <a:r>
              <a:rPr lang="en-US" b="1" dirty="0"/>
              <a:t>Valentina </a:t>
            </a:r>
            <a:r>
              <a:rPr lang="en-US" b="1" dirty="0" err="1"/>
              <a:t>Tsvetkova</a:t>
            </a:r>
            <a:r>
              <a:rPr lang="en-US" b="1" dirty="0"/>
              <a:t> </a:t>
            </a:r>
            <a:r>
              <a:rPr lang="en-US" dirty="0"/>
              <a:t>( 1917- 2007): a famous master of </a:t>
            </a:r>
            <a:r>
              <a:rPr lang="en-US" dirty="0" smtClean="0"/>
              <a:t>landscape</a:t>
            </a:r>
          </a:p>
          <a:p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still </a:t>
            </a:r>
            <a:r>
              <a:rPr lang="en-US" dirty="0"/>
              <a:t>life. </a:t>
            </a:r>
            <a:r>
              <a:rPr lang="en-US" dirty="0" smtClean="0"/>
              <a:t>She </a:t>
            </a:r>
            <a:r>
              <a:rPr lang="en-US" dirty="0"/>
              <a:t>imbedded in her work the best traditions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Ukrainian  </a:t>
            </a:r>
            <a:r>
              <a:rPr lang="en-US" dirty="0" smtClean="0"/>
              <a:t>realistic  </a:t>
            </a:r>
            <a:r>
              <a:rPr lang="en-US" dirty="0"/>
              <a:t>school, </a:t>
            </a:r>
            <a:r>
              <a:rPr lang="en-US" dirty="0" smtClean="0"/>
              <a:t>Russian </a:t>
            </a:r>
            <a:r>
              <a:rPr lang="en-US" dirty="0"/>
              <a:t>and French impressionism. </a:t>
            </a:r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1034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12090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3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Autofit/>
          </a:bodyPr>
          <a:lstStyle/>
          <a:p>
            <a:pPr marL="2690813"/>
            <a:r>
              <a:rPr lang="uk-UA" sz="2400" b="1" dirty="0" smtClean="0">
                <a:solidFill>
                  <a:schemeClr val="bg1"/>
                </a:solidFill>
              </a:rPr>
              <a:t>Протягом 2010-2013 років забезпечено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1800" i="1" dirty="0" smtClean="0"/>
              <a:t>Ukrainian </a:t>
            </a:r>
            <a:r>
              <a:rPr lang="en-US" sz="1800" i="1" dirty="0"/>
              <a:t>Association for Feminine Research in </a:t>
            </a:r>
            <a:r>
              <a:rPr lang="en-US" sz="1800" i="1" dirty="0" err="1" smtClean="0"/>
              <a:t>Art</a:t>
            </a:r>
            <a:r>
              <a:rPr lang="en-US" sz="2400" b="1" i="1" dirty="0" err="1" smtClean="0">
                <a:solidFill>
                  <a:schemeClr val="bg1"/>
                </a:solidFill>
              </a:rPr>
              <a:t>aini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Association for Feminine Research in Art</a:t>
            </a:r>
            <a:r>
              <a:rPr lang="uk-UA" sz="2400" b="1" dirty="0" smtClean="0">
                <a:solidFill>
                  <a:schemeClr val="bg1"/>
                </a:solidFill>
              </a:rPr>
              <a:t>значний прогрес у соціальному захисті </a:t>
            </a:r>
            <a:r>
              <a:rPr lang="uk-UA" sz="2400" b="1" dirty="0" err="1" smtClean="0">
                <a:solidFill>
                  <a:schemeClr val="bg1"/>
                </a:solidFill>
              </a:rPr>
              <a:t>громадя</a:t>
            </a: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265E97-5A71-4653-9F8B-3164625DB114}" type="slidenum">
              <a:rPr lang="uk-UA" sz="1400" smtClean="0"/>
              <a:t>6</a:t>
            </a:fld>
            <a:endParaRPr lang="uk-UA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268760"/>
            <a:ext cx="878497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2" indent="-342900">
              <a:buFont typeface="Courier New" panose="02070309020205020404" pitchFamily="49" charset="0"/>
              <a:buChar char="o"/>
            </a:pPr>
            <a:endParaRPr lang="uk-UA" sz="1800" dirty="0" smtClean="0"/>
          </a:p>
          <a:p>
            <a:pPr marL="450850" lvl="2" indent="-260350">
              <a:buFont typeface="Courier New" panose="02070309020205020404" pitchFamily="49" charset="0"/>
              <a:buChar char="o"/>
            </a:pPr>
            <a:endParaRPr lang="uk-U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961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1668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70080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	 </a:t>
            </a:r>
          </a:p>
          <a:p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484784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Ukrainian women’s art in 1930- 1990 </a:t>
            </a:r>
            <a:endParaRPr lang="uk-UA" sz="2000" b="1" dirty="0" smtClean="0"/>
          </a:p>
          <a:p>
            <a:pPr algn="ctr"/>
            <a:r>
              <a:rPr lang="en-US" sz="2000" dirty="0"/>
              <a:t>Unique style of “ folk” </a:t>
            </a:r>
            <a:r>
              <a:rPr lang="en-US" sz="2000" dirty="0" err="1" smtClean="0"/>
              <a:t>artistists</a:t>
            </a:r>
            <a:endParaRPr lang="uk-UA" sz="2000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Maria </a:t>
            </a:r>
            <a:r>
              <a:rPr lang="en-US" sz="1600" b="1" dirty="0" err="1" smtClean="0"/>
              <a:t>Primachenko</a:t>
            </a:r>
            <a:r>
              <a:rPr lang="en-US" sz="1600" dirty="0" smtClean="0"/>
              <a:t>:</a:t>
            </a:r>
            <a:r>
              <a:rPr lang="uk-UA" sz="1600" dirty="0" smtClean="0"/>
              <a:t> </a:t>
            </a:r>
            <a:r>
              <a:rPr lang="en-US" sz="1600" dirty="0" smtClean="0"/>
              <a:t>self </a:t>
            </a:r>
            <a:r>
              <a:rPr lang="en-US" sz="1600" dirty="0"/>
              <a:t>educated </a:t>
            </a:r>
            <a:r>
              <a:rPr lang="en-US" sz="1600" dirty="0" smtClean="0"/>
              <a:t>painter.  </a:t>
            </a:r>
            <a:endParaRPr lang="uk-UA" sz="1600" dirty="0" smtClean="0"/>
          </a:p>
          <a:p>
            <a:r>
              <a:rPr lang="en-US" sz="1600" dirty="0" smtClean="0"/>
              <a:t>Combined in </a:t>
            </a:r>
            <a:r>
              <a:rPr lang="en-US" sz="1600" dirty="0"/>
              <a:t>her work  drawing and painting.  </a:t>
            </a:r>
            <a:endParaRPr lang="uk-UA" sz="1600" dirty="0" smtClean="0"/>
          </a:p>
          <a:p>
            <a:r>
              <a:rPr lang="en-US" sz="1600" dirty="0" smtClean="0"/>
              <a:t>Created </a:t>
            </a:r>
            <a:r>
              <a:rPr lang="en-US" sz="1600" dirty="0"/>
              <a:t>a lot of original  floral and bird compositions </a:t>
            </a:r>
            <a:endParaRPr lang="en-US" sz="1600" dirty="0" smtClean="0"/>
          </a:p>
          <a:p>
            <a:r>
              <a:rPr lang="en-US" sz="1600" dirty="0" smtClean="0"/>
              <a:t>as </a:t>
            </a:r>
            <a:r>
              <a:rPr lang="en-US" sz="1600" dirty="0"/>
              <a:t>well as  genre paintings. Her unique cycle of fantastic animals </a:t>
            </a:r>
            <a:endParaRPr lang="en-US" sz="1600" dirty="0" smtClean="0"/>
          </a:p>
          <a:p>
            <a:r>
              <a:rPr lang="en-US" sz="1600" dirty="0" smtClean="0"/>
              <a:t>is </a:t>
            </a:r>
            <a:r>
              <a:rPr lang="en-US" sz="1600" dirty="0"/>
              <a:t>highly emotional  and  full of folk  </a:t>
            </a:r>
            <a:r>
              <a:rPr lang="en-US" sz="1600" dirty="0" smtClean="0"/>
              <a:t>wisdom.</a:t>
            </a:r>
          </a:p>
          <a:p>
            <a:r>
              <a:rPr lang="en-US" sz="1600" dirty="0" smtClean="0"/>
              <a:t>The  </a:t>
            </a:r>
            <a:r>
              <a:rPr lang="en-US" sz="1600" dirty="0"/>
              <a:t>Year 2009 was declared by UNESCO the year of Maria </a:t>
            </a:r>
            <a:r>
              <a:rPr lang="en-US" sz="1600" dirty="0" err="1"/>
              <a:t>Prymachenko</a:t>
            </a:r>
            <a:r>
              <a:rPr lang="en-US" sz="1600" dirty="0"/>
              <a:t>. </a:t>
            </a:r>
          </a:p>
          <a:p>
            <a:endParaRPr lang="en-US" sz="1600" dirty="0" smtClean="0"/>
          </a:p>
          <a:p>
            <a:r>
              <a:rPr lang="en-US" sz="1600" b="1" dirty="0" smtClean="0"/>
              <a:t>Katerina </a:t>
            </a:r>
            <a:r>
              <a:rPr lang="en-US" sz="1600" b="1" dirty="0" err="1" smtClean="0"/>
              <a:t>Bilokur</a:t>
            </a:r>
            <a:r>
              <a:rPr lang="en-US" sz="1600" b="1" dirty="0" smtClean="0"/>
              <a:t> </a:t>
            </a:r>
            <a:r>
              <a:rPr lang="en-US" sz="1600" dirty="0" smtClean="0"/>
              <a:t>( </a:t>
            </a:r>
            <a:r>
              <a:rPr lang="en-US" sz="1600" dirty="0"/>
              <a:t>1900- 1961) </a:t>
            </a:r>
            <a:r>
              <a:rPr lang="en-US" sz="1600" dirty="0" smtClean="0"/>
              <a:t>: a </a:t>
            </a:r>
            <a:r>
              <a:rPr lang="en-US" sz="1600" dirty="0"/>
              <a:t>representative of  national </a:t>
            </a:r>
            <a:r>
              <a:rPr lang="en-US" sz="1600" dirty="0" smtClean="0"/>
              <a:t>decorative</a:t>
            </a:r>
          </a:p>
          <a:p>
            <a:r>
              <a:rPr lang="en-US" sz="1600" dirty="0" smtClean="0"/>
              <a:t>painting </a:t>
            </a:r>
            <a:r>
              <a:rPr lang="en-US" sz="1600" dirty="0"/>
              <a:t>and art </a:t>
            </a:r>
            <a:r>
              <a:rPr lang="en-US" sz="1600" dirty="0" err="1" smtClean="0"/>
              <a:t>na</a:t>
            </a:r>
            <a:r>
              <a:rPr lang="uk-UA" sz="1600" dirty="0" smtClean="0"/>
              <a:t>ї</a:t>
            </a:r>
            <a:r>
              <a:rPr lang="en-US" sz="1600" dirty="0" err="1" smtClean="0"/>
              <a:t>ve</a:t>
            </a:r>
            <a:r>
              <a:rPr lang="en-US" sz="1600" dirty="0"/>
              <a:t>. A master of “floral icon painting”. </a:t>
            </a:r>
            <a:endParaRPr lang="uk-UA" sz="1600" dirty="0" smtClean="0"/>
          </a:p>
          <a:p>
            <a:r>
              <a:rPr lang="en-US" sz="1600" dirty="0" smtClean="0"/>
              <a:t>Her </a:t>
            </a:r>
            <a:r>
              <a:rPr lang="en-US" sz="1600" dirty="0"/>
              <a:t>still life and floral compositions are full of light and optimistic </a:t>
            </a:r>
            <a:endParaRPr lang="uk-UA" sz="1600" dirty="0" smtClean="0"/>
          </a:p>
          <a:p>
            <a:r>
              <a:rPr lang="en-US" sz="1600" dirty="0" smtClean="0"/>
              <a:t>bright </a:t>
            </a:r>
            <a:r>
              <a:rPr lang="en-US" sz="1600" dirty="0"/>
              <a:t>colors , elegance and creativity. </a:t>
            </a:r>
            <a:endParaRPr lang="en-US" sz="1600" dirty="0" smtClean="0"/>
          </a:p>
          <a:p>
            <a:r>
              <a:rPr lang="en-US" sz="1600" dirty="0" smtClean="0"/>
              <a:t>Pablo </a:t>
            </a:r>
            <a:r>
              <a:rPr lang="en-US" sz="1600" dirty="0"/>
              <a:t>Picasso said  about her</a:t>
            </a:r>
            <a:r>
              <a:rPr lang="en-US" sz="1600" dirty="0" smtClean="0"/>
              <a:t>:</a:t>
            </a:r>
            <a:endParaRPr lang="uk-UA" sz="1600" dirty="0" smtClean="0"/>
          </a:p>
          <a:p>
            <a:r>
              <a:rPr lang="en-US" sz="1600" dirty="0" smtClean="0"/>
              <a:t>"</a:t>
            </a:r>
            <a:r>
              <a:rPr lang="en-US" sz="1600" dirty="0"/>
              <a:t>If we had an artist of this level of skills, </a:t>
            </a:r>
            <a:endParaRPr lang="uk-UA" sz="1600" dirty="0" smtClean="0"/>
          </a:p>
          <a:p>
            <a:r>
              <a:rPr lang="en-US" sz="1600" dirty="0" smtClean="0"/>
              <a:t>we </a:t>
            </a:r>
            <a:r>
              <a:rPr lang="en-US" sz="1600" dirty="0"/>
              <a:t>would have made a whole world to talk about </a:t>
            </a:r>
            <a:r>
              <a:rPr lang="en-US" sz="1600" dirty="0" smtClean="0"/>
              <a:t>her</a:t>
            </a:r>
            <a:r>
              <a:rPr lang="ru-RU" sz="1600" dirty="0" smtClean="0"/>
              <a:t>”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273300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27376"/>
            <a:ext cx="20002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1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Autofit/>
          </a:bodyPr>
          <a:lstStyle/>
          <a:p>
            <a:pPr marL="2690813"/>
            <a:r>
              <a:rPr lang="uk-UA" sz="2400" b="1" dirty="0" smtClean="0">
                <a:solidFill>
                  <a:schemeClr val="bg1"/>
                </a:solidFill>
              </a:rPr>
              <a:t>Протягом 2010-2013 років забезпечено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1800" i="1" dirty="0" smtClean="0"/>
              <a:t>Ukrainian </a:t>
            </a:r>
            <a:r>
              <a:rPr lang="en-US" sz="1800" i="1" dirty="0"/>
              <a:t>Association for Feminine Research in Art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 smtClean="0">
                <a:solidFill>
                  <a:schemeClr val="bg1"/>
                </a:solidFill>
              </a:rPr>
              <a:t>Ukrainian </a:t>
            </a:r>
            <a:r>
              <a:rPr lang="en-US" sz="2400" b="1" dirty="0">
                <a:solidFill>
                  <a:schemeClr val="bg1"/>
                </a:solidFill>
              </a:rPr>
              <a:t>Association for Feminine Research in Art</a:t>
            </a:r>
            <a:r>
              <a:rPr lang="uk-UA" sz="2400" b="1" dirty="0" smtClean="0">
                <a:solidFill>
                  <a:schemeClr val="bg1"/>
                </a:solidFill>
              </a:rPr>
              <a:t>значний прогрес у соціальному захисті </a:t>
            </a:r>
            <a:r>
              <a:rPr lang="uk-UA" sz="2400" b="1" dirty="0" err="1" smtClean="0">
                <a:solidFill>
                  <a:schemeClr val="bg1"/>
                </a:solidFill>
              </a:rPr>
              <a:t>громадя</a:t>
            </a: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265E97-5A71-4653-9F8B-3164625DB114}" type="slidenum">
              <a:rPr lang="uk-UA" sz="1400" smtClean="0"/>
              <a:t>7</a:t>
            </a:fld>
            <a:endParaRPr lang="uk-UA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268760"/>
            <a:ext cx="878497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2" indent="-342900">
              <a:buFont typeface="Courier New" panose="02070309020205020404" pitchFamily="49" charset="0"/>
              <a:buChar char="o"/>
            </a:pPr>
            <a:endParaRPr lang="uk-UA" sz="1800" dirty="0" smtClean="0"/>
          </a:p>
          <a:p>
            <a:pPr marL="450850" lvl="2" indent="-260350">
              <a:buFont typeface="Courier New" panose="02070309020205020404" pitchFamily="49" charset="0"/>
              <a:buChar char="o"/>
            </a:pPr>
            <a:endParaRPr lang="uk-U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961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843"/>
            <a:ext cx="82089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Modern Ukrainian women artists </a:t>
            </a:r>
            <a:endParaRPr lang="en-US" dirty="0"/>
          </a:p>
          <a:p>
            <a:pPr algn="just"/>
            <a:r>
              <a:rPr lang="en-US" b="1" dirty="0"/>
              <a:t>Inspirations from traditions of Ukrainian culture + Continuous search of new creative art solutions. </a:t>
            </a:r>
            <a:endParaRPr lang="ru-RU" b="1" dirty="0" smtClean="0"/>
          </a:p>
          <a:p>
            <a:pPr algn="just"/>
            <a:r>
              <a:rPr lang="en-US" sz="1600" b="1" dirty="0"/>
              <a:t>Natalia </a:t>
            </a:r>
            <a:r>
              <a:rPr lang="en-US" sz="1600" b="1" dirty="0" err="1"/>
              <a:t>Korf-Ivanyuk</a:t>
            </a:r>
            <a:r>
              <a:rPr lang="en-US" sz="1600" b="1" dirty="0"/>
              <a:t>:</a:t>
            </a:r>
            <a:r>
              <a:rPr lang="en-US" sz="1600" dirty="0"/>
              <a:t> works in mixed technique </a:t>
            </a:r>
            <a:endParaRPr lang="ru-RU" sz="1600" dirty="0" smtClean="0"/>
          </a:p>
          <a:p>
            <a:pPr algn="just"/>
            <a:r>
              <a:rPr lang="en-US" sz="1600" dirty="0" smtClean="0"/>
              <a:t>combining </a:t>
            </a:r>
            <a:r>
              <a:rPr lang="en-US" sz="1600" dirty="0"/>
              <a:t>oil paintings and graphics. </a:t>
            </a:r>
            <a:r>
              <a:rPr lang="en-US" sz="1600" dirty="0" smtClean="0"/>
              <a:t>Interested </a:t>
            </a:r>
            <a:endParaRPr lang="ru-RU" sz="1600" dirty="0" smtClean="0"/>
          </a:p>
          <a:p>
            <a:pPr algn="just"/>
            <a:r>
              <a:rPr lang="en-US" sz="1600" dirty="0" smtClean="0"/>
              <a:t>in </a:t>
            </a:r>
            <a:r>
              <a:rPr lang="en-US" sz="1600" dirty="0"/>
              <a:t>studying ethnic motives and </a:t>
            </a:r>
            <a:r>
              <a:rPr lang="en-US" sz="1600" dirty="0" smtClean="0"/>
              <a:t>the </a:t>
            </a:r>
            <a:r>
              <a:rPr lang="en-US" sz="1600" dirty="0"/>
              <a:t>connection </a:t>
            </a:r>
            <a:endParaRPr lang="ru-RU" sz="1600" dirty="0" smtClean="0"/>
          </a:p>
          <a:p>
            <a:pPr algn="just"/>
            <a:r>
              <a:rPr lang="en-US" sz="1600" dirty="0" smtClean="0"/>
              <a:t>of </a:t>
            </a:r>
            <a:r>
              <a:rPr lang="en-US" sz="1600" dirty="0"/>
              <a:t>the present with the </a:t>
            </a:r>
            <a:r>
              <a:rPr lang="en-US" sz="1600" dirty="0" smtClean="0"/>
              <a:t>past.</a:t>
            </a:r>
            <a:r>
              <a:rPr lang="ru-RU" sz="1600" dirty="0" smtClean="0"/>
              <a:t> </a:t>
            </a:r>
            <a:r>
              <a:rPr lang="en-US" sz="1600" dirty="0" smtClean="0"/>
              <a:t>Still </a:t>
            </a:r>
            <a:r>
              <a:rPr lang="en-US" sz="1600" dirty="0"/>
              <a:t>life </a:t>
            </a:r>
            <a:r>
              <a:rPr lang="en-US" sz="1600" dirty="0" smtClean="0"/>
              <a:t>and </a:t>
            </a:r>
            <a:r>
              <a:rPr lang="en-US" sz="1600" dirty="0"/>
              <a:t>genre </a:t>
            </a:r>
            <a:endParaRPr lang="ru-RU" sz="1600" dirty="0" smtClean="0"/>
          </a:p>
          <a:p>
            <a:pPr algn="just"/>
            <a:r>
              <a:rPr lang="en-US" sz="1600" dirty="0" smtClean="0"/>
              <a:t>paintings </a:t>
            </a:r>
            <a:r>
              <a:rPr lang="en-US" sz="1600" dirty="0"/>
              <a:t>have distinguished folkloristic </a:t>
            </a:r>
            <a:r>
              <a:rPr lang="en-US" sz="1600" dirty="0" smtClean="0"/>
              <a:t>notes</a:t>
            </a:r>
            <a:endParaRPr lang="ru-RU" sz="1600" dirty="0" smtClean="0"/>
          </a:p>
          <a:p>
            <a:pPr algn="just"/>
            <a:endParaRPr lang="ru-RU" sz="1600" b="1" dirty="0"/>
          </a:p>
          <a:p>
            <a:pPr algn="just"/>
            <a:endParaRPr lang="en-US" sz="1600" b="1" dirty="0" smtClean="0"/>
          </a:p>
          <a:p>
            <a:pPr algn="just"/>
            <a:endParaRPr lang="en-US" sz="1600" b="1" dirty="0"/>
          </a:p>
          <a:p>
            <a:pPr algn="just"/>
            <a:r>
              <a:rPr lang="en-US" sz="1600" b="1" dirty="0" err="1" smtClean="0"/>
              <a:t>Iryna</a:t>
            </a:r>
            <a:r>
              <a:rPr lang="en-US" sz="1600" b="1" dirty="0" smtClean="0"/>
              <a:t> </a:t>
            </a:r>
            <a:r>
              <a:rPr lang="en-US" sz="1600" b="1" dirty="0" err="1"/>
              <a:t>Akimova</a:t>
            </a:r>
            <a:r>
              <a:rPr lang="en-US" sz="1600" b="1" dirty="0"/>
              <a:t>: </a:t>
            </a:r>
            <a:r>
              <a:rPr lang="en-US" sz="1600" dirty="0" smtClean="0"/>
              <a:t>a</a:t>
            </a:r>
            <a:r>
              <a:rPr lang="en-US" sz="1600" b="1" dirty="0" smtClean="0"/>
              <a:t> </a:t>
            </a:r>
            <a:r>
              <a:rPr lang="en-US" sz="1600" dirty="0" smtClean="0"/>
              <a:t>representative </a:t>
            </a:r>
            <a:r>
              <a:rPr lang="en-US" sz="1600" dirty="0"/>
              <a:t>of modern figurative art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Landscapes </a:t>
            </a:r>
            <a:r>
              <a:rPr lang="en-US" sz="1600" dirty="0"/>
              <a:t>and still life paintings reflect her </a:t>
            </a:r>
            <a:r>
              <a:rPr lang="en-US" sz="1600" dirty="0" smtClean="0"/>
              <a:t>own</a:t>
            </a:r>
          </a:p>
          <a:p>
            <a:pPr algn="just"/>
            <a:r>
              <a:rPr lang="en-US" sz="1600" dirty="0" smtClean="0"/>
              <a:t>philosophical </a:t>
            </a:r>
            <a:r>
              <a:rPr lang="en-US" sz="1600" dirty="0"/>
              <a:t>interpretation of social and ethical issues. </a:t>
            </a:r>
            <a:endParaRPr lang="en-US" sz="1600" dirty="0" smtClean="0"/>
          </a:p>
          <a:p>
            <a:pPr algn="just"/>
            <a:r>
              <a:rPr lang="en-US" sz="1600" dirty="0" smtClean="0"/>
              <a:t>Studies </a:t>
            </a:r>
            <a:r>
              <a:rPr lang="en-US" sz="1600" dirty="0"/>
              <a:t>a constructive compromise between national cultural </a:t>
            </a:r>
            <a:endParaRPr lang="en-US" sz="1600" dirty="0" smtClean="0"/>
          </a:p>
          <a:p>
            <a:pPr algn="just"/>
            <a:r>
              <a:rPr lang="en-US" sz="1600" dirty="0" smtClean="0"/>
              <a:t>traditions </a:t>
            </a:r>
            <a:r>
              <a:rPr lang="en-US" sz="1600" dirty="0"/>
              <a:t>and </a:t>
            </a:r>
            <a:r>
              <a:rPr lang="en-US" sz="1600" dirty="0" smtClean="0"/>
              <a:t>innovations</a:t>
            </a:r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b="1" dirty="0" smtClean="0"/>
              <a:t>Oksana </a:t>
            </a:r>
            <a:r>
              <a:rPr lang="en-US" sz="1600" b="1" dirty="0" err="1"/>
              <a:t>Chepelyk</a:t>
            </a:r>
            <a:r>
              <a:rPr lang="en-US" sz="1600" b="1" dirty="0"/>
              <a:t>: </a:t>
            </a:r>
            <a:r>
              <a:rPr lang="en-US" sz="1600" dirty="0"/>
              <a:t>besides painting uses photo, video, </a:t>
            </a:r>
            <a:endParaRPr lang="en-US" sz="1600" dirty="0" smtClean="0"/>
          </a:p>
          <a:p>
            <a:pPr algn="just"/>
            <a:r>
              <a:rPr lang="en-US" sz="1600" dirty="0" smtClean="0"/>
              <a:t>and </a:t>
            </a:r>
            <a:r>
              <a:rPr lang="en-US" sz="1600" dirty="0"/>
              <a:t>documentary film to analyze ethical, philosophical </a:t>
            </a:r>
            <a:endParaRPr lang="en-US" sz="1600" dirty="0" smtClean="0"/>
          </a:p>
          <a:p>
            <a:pPr algn="just"/>
            <a:r>
              <a:rPr lang="en-US" sz="1600" dirty="0" smtClean="0"/>
              <a:t>and </a:t>
            </a:r>
            <a:r>
              <a:rPr lang="en-US" sz="1600" dirty="0"/>
              <a:t>social aspects of culture. </a:t>
            </a:r>
          </a:p>
          <a:p>
            <a:endParaRPr lang="en-US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70080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	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26940"/>
            <a:ext cx="20304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0732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0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Autofit/>
          </a:bodyPr>
          <a:lstStyle/>
          <a:p>
            <a:pPr marL="2690813"/>
            <a:r>
              <a:rPr lang="uk-UA" sz="2400" b="1" dirty="0" smtClean="0">
                <a:solidFill>
                  <a:schemeClr val="bg1"/>
                </a:solidFill>
              </a:rPr>
              <a:t>Протягом 2010-2013 років забезпечено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1800" i="1" dirty="0" smtClean="0"/>
              <a:t>Ukrainian </a:t>
            </a:r>
            <a:r>
              <a:rPr lang="en-US" sz="1800" i="1" dirty="0"/>
              <a:t>Association for Feminine Research in Art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 smtClean="0">
                <a:solidFill>
                  <a:schemeClr val="bg1"/>
                </a:solidFill>
              </a:rPr>
              <a:t>Ukrainian </a:t>
            </a:r>
            <a:r>
              <a:rPr lang="en-US" sz="2400" b="1" dirty="0">
                <a:solidFill>
                  <a:schemeClr val="bg1"/>
                </a:solidFill>
              </a:rPr>
              <a:t>Association for Feminine Research in Art</a:t>
            </a:r>
            <a:r>
              <a:rPr lang="uk-UA" sz="2400" b="1" dirty="0" smtClean="0">
                <a:solidFill>
                  <a:schemeClr val="bg1"/>
                </a:solidFill>
              </a:rPr>
              <a:t>значний прогрес у соціальному захисті </a:t>
            </a:r>
            <a:r>
              <a:rPr lang="uk-UA" sz="2400" b="1" dirty="0" err="1" smtClean="0">
                <a:solidFill>
                  <a:schemeClr val="bg1"/>
                </a:solidFill>
              </a:rPr>
              <a:t>громадя</a:t>
            </a: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265E97-5A71-4653-9F8B-3164625DB114}" type="slidenum">
              <a:rPr lang="uk-UA" sz="1400" smtClean="0"/>
              <a:t>8</a:t>
            </a:fld>
            <a:endParaRPr lang="uk-UA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268760"/>
            <a:ext cx="878497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2" indent="-342900">
              <a:buFont typeface="Courier New" panose="02070309020205020404" pitchFamily="49" charset="0"/>
              <a:buChar char="o"/>
            </a:pPr>
            <a:endParaRPr lang="uk-UA" sz="1800" dirty="0" smtClean="0"/>
          </a:p>
          <a:p>
            <a:pPr marL="450850" lvl="2" indent="-260350">
              <a:buFont typeface="Courier New" panose="02070309020205020404" pitchFamily="49" charset="0"/>
              <a:buChar char="o"/>
            </a:pPr>
            <a:endParaRPr lang="uk-U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961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843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/>
              <a:t>Iryna</a:t>
            </a:r>
            <a:r>
              <a:rPr lang="en-US" sz="2000" b="1" dirty="0" smtClean="0"/>
              <a:t> </a:t>
            </a:r>
            <a:r>
              <a:rPr lang="en-US" sz="2000" b="1" dirty="0" err="1"/>
              <a:t>Akymova</a:t>
            </a:r>
            <a:r>
              <a:rPr lang="en-US" sz="2000" b="1" dirty="0"/>
              <a:t>: recent solo exhibition “Reflection”- philosophical discussion on diversity and common </a:t>
            </a:r>
            <a:r>
              <a:rPr lang="en-US" sz="2000" b="1" dirty="0" smtClean="0"/>
              <a:t>basis in human life </a:t>
            </a:r>
            <a:endParaRPr lang="ru-RU" sz="2000" b="1" dirty="0" smtClean="0"/>
          </a:p>
          <a:p>
            <a:pPr algn="just"/>
            <a:endParaRPr lang="en-US" sz="1600" b="1" dirty="0" smtClean="0"/>
          </a:p>
          <a:p>
            <a:pPr algn="just"/>
            <a:endParaRPr lang="en-US" sz="1600" b="1" dirty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endParaRPr lang="en-US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70080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	 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95" y="1988840"/>
            <a:ext cx="2713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7305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99592" y="4708227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We </a:t>
            </a:r>
            <a:r>
              <a:rPr lang="en-US" dirty="0"/>
              <a:t>reflect the same phenomena differently. However, both reflections have a common </a:t>
            </a:r>
            <a:r>
              <a:rPr lang="en-US" dirty="0" smtClean="0"/>
              <a:t>basis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which is represented by national traditions and cultural heritage. They put various outlooks together enriching the life and making a bridge from the past to the </a:t>
            </a:r>
            <a:r>
              <a:rPr lang="en-US" dirty="0" smtClean="0"/>
              <a:t>future</a:t>
            </a:r>
            <a:r>
              <a:rPr lang="ru-RU" dirty="0" smtClean="0"/>
              <a:t>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52128"/>
          </a:xfrm>
        </p:spPr>
        <p:txBody>
          <a:bodyPr>
            <a:noAutofit/>
          </a:bodyPr>
          <a:lstStyle/>
          <a:p>
            <a:pPr marL="2690813"/>
            <a:r>
              <a:rPr lang="uk-UA" sz="2400" b="1" dirty="0" smtClean="0">
                <a:solidFill>
                  <a:schemeClr val="bg1"/>
                </a:solidFill>
              </a:rPr>
              <a:t>Протягом 2010-2013 років забезпечено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1800" i="1" dirty="0" smtClean="0"/>
              <a:t>Ukrainian </a:t>
            </a:r>
            <a:r>
              <a:rPr lang="en-US" sz="1800" i="1" dirty="0"/>
              <a:t>Association for Feminine Research in Art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2400" b="1" dirty="0" smtClean="0">
                <a:solidFill>
                  <a:schemeClr val="bg1"/>
                </a:solidFill>
              </a:rPr>
              <a:t>Ukrainian </a:t>
            </a:r>
            <a:r>
              <a:rPr lang="en-US" sz="2400" b="1" dirty="0">
                <a:solidFill>
                  <a:schemeClr val="bg1"/>
                </a:solidFill>
              </a:rPr>
              <a:t>Association for Feminine Research in Art</a:t>
            </a:r>
            <a:r>
              <a:rPr lang="uk-UA" sz="2400" b="1" dirty="0" smtClean="0">
                <a:solidFill>
                  <a:schemeClr val="bg1"/>
                </a:solidFill>
              </a:rPr>
              <a:t>значний прогрес у соціальному захисті </a:t>
            </a:r>
            <a:r>
              <a:rPr lang="uk-UA" sz="2400" b="1" dirty="0" err="1" smtClean="0">
                <a:solidFill>
                  <a:schemeClr val="bg1"/>
                </a:solidFill>
              </a:rPr>
              <a:t>громадя</a:t>
            </a: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/>
            </a:r>
            <a:br>
              <a:rPr lang="uk-UA" sz="2400" b="1" dirty="0" smtClean="0">
                <a:solidFill>
                  <a:schemeClr val="bg1"/>
                </a:solidFill>
              </a:rPr>
            </a:br>
            <a:r>
              <a:rPr lang="uk-UA" sz="2400" b="1" dirty="0" smtClean="0">
                <a:solidFill>
                  <a:schemeClr val="bg1"/>
                </a:solidFill>
              </a:rPr>
              <a:t>н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D265E97-5A71-4653-9F8B-3164625DB114}" type="slidenum">
              <a:rPr lang="uk-UA" sz="1400" smtClean="0"/>
              <a:t>9</a:t>
            </a:fld>
            <a:endParaRPr lang="uk-UA" sz="14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268760"/>
            <a:ext cx="8784976" cy="55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2" indent="-342900">
              <a:buFont typeface="Courier New" panose="02070309020205020404" pitchFamily="49" charset="0"/>
              <a:buChar char="o"/>
            </a:pPr>
            <a:endParaRPr lang="uk-UA" sz="1800" dirty="0" smtClean="0"/>
          </a:p>
          <a:p>
            <a:pPr marL="450850" lvl="2" indent="-260350">
              <a:buFont typeface="Courier New" panose="02070309020205020404" pitchFamily="49" charset="0"/>
              <a:buChar char="o"/>
            </a:pPr>
            <a:endParaRPr lang="uk-UA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2961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843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b="1" dirty="0" smtClean="0"/>
          </a:p>
          <a:p>
            <a:pPr algn="just"/>
            <a:endParaRPr lang="en-US" sz="1600" b="1" dirty="0"/>
          </a:p>
          <a:p>
            <a:pPr algn="just"/>
            <a:endParaRPr lang="en-US" sz="1600" dirty="0"/>
          </a:p>
          <a:p>
            <a:pPr algn="just"/>
            <a:endParaRPr lang="en-US" sz="1600" dirty="0" smtClean="0"/>
          </a:p>
          <a:p>
            <a:endParaRPr lang="en-US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700808"/>
            <a:ext cx="842493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Women’s art needs </a:t>
            </a:r>
            <a:r>
              <a:rPr lang="en-US" sz="2000" b="1" dirty="0" smtClean="0"/>
              <a:t> </a:t>
            </a:r>
            <a:r>
              <a:rPr lang="en-US" sz="2000" b="1" dirty="0"/>
              <a:t>support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Women artists  face challenges in terms of unequal  access to   career opportunities, selling their work and gaining recognition. It is not just the phenomenon of the past. </a:t>
            </a:r>
          </a:p>
          <a:p>
            <a:endParaRPr lang="ru-RU" i="1" dirty="0" smtClean="0"/>
          </a:p>
          <a:p>
            <a:r>
              <a:rPr lang="en-US" i="1" dirty="0" smtClean="0"/>
              <a:t>National </a:t>
            </a:r>
            <a:r>
              <a:rPr lang="en-US" i="1" dirty="0"/>
              <a:t>Museum of Women in the Arts:</a:t>
            </a:r>
          </a:p>
          <a:p>
            <a:r>
              <a:rPr lang="en-US" dirty="0"/>
              <a:t> 51 per cent of visual artists today are women, </a:t>
            </a:r>
          </a:p>
          <a:p>
            <a:r>
              <a:rPr lang="en-US" dirty="0"/>
              <a:t>But 78 per cent of the galleries  represent more men than women </a:t>
            </a:r>
          </a:p>
          <a:p>
            <a:endParaRPr lang="ru-RU" i="1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director of Saatchi gallery Nigel </a:t>
            </a:r>
            <a:r>
              <a:rPr lang="en-US" i="1" dirty="0" err="1"/>
              <a:t>Hirst</a:t>
            </a:r>
            <a:r>
              <a:rPr lang="en-US" i="1" dirty="0"/>
              <a:t> : </a:t>
            </a:r>
          </a:p>
          <a:p>
            <a:r>
              <a:rPr lang="en-US" dirty="0"/>
              <a:t>“Despite the active position of women in contemporary art, their work is still valued less than the work of men” said Nigel </a:t>
            </a:r>
            <a:r>
              <a:rPr lang="en-US" dirty="0" err="1"/>
              <a:t>Hirst</a:t>
            </a:r>
            <a:r>
              <a:rPr lang="en-US" dirty="0"/>
              <a:t>. </a:t>
            </a:r>
          </a:p>
          <a:p>
            <a:endParaRPr lang="ru-RU" dirty="0" smtClean="0"/>
          </a:p>
          <a:p>
            <a:r>
              <a:rPr lang="en-US" dirty="0" smtClean="0"/>
              <a:t>There </a:t>
            </a:r>
            <a:r>
              <a:rPr lang="en-US" dirty="0"/>
              <a:t>are international organizations and institutions that support women’s art (e.g. N.A.W.A, Art Table, A.I.R. gallery , </a:t>
            </a:r>
            <a:r>
              <a:rPr lang="en-US" dirty="0" err="1"/>
              <a:t>ARTinsight</a:t>
            </a:r>
            <a:r>
              <a:rPr lang="en-US" dirty="0"/>
              <a:t>)</a:t>
            </a:r>
          </a:p>
          <a:p>
            <a:r>
              <a:rPr lang="en-US" dirty="0"/>
              <a:t>Governmental support should be complimented by that from a  non-governmental sector.</a:t>
            </a:r>
          </a:p>
          <a:p>
            <a:endParaRPr lang="en-US" dirty="0" smtClean="0"/>
          </a:p>
          <a:p>
            <a:r>
              <a:rPr lang="en-US" dirty="0" smtClean="0"/>
              <a:t>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9319</TotalTime>
  <Words>1262</Words>
  <Application>Microsoft Office PowerPoint</Application>
  <PresentationFormat>Экран (4:3)</PresentationFormat>
  <Paragraphs>206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Ukrainian Association for Feminine Research in Art Ukrainian Association for Feminine Research in Artзначний прогрес у соціальному захисті громадян</vt:lpstr>
      <vt:lpstr>  Ukrainian Association for Feminine Research in Art Ukrainian Association for Feminine Research in Artзначний прогрес у соціальному захисті громадян</vt:lpstr>
      <vt:lpstr> Ukrainian Association for Feminine Research in Art Ukrainian Association for Feminine Research in Artзначний прогрес у соціальному захисті громадян</vt:lpstr>
      <vt:lpstr>Протягом 2010-2013 років забезпечено Ukrainian Association for Feminine Research in Art Ukrainian Association fгромадян</vt:lpstr>
      <vt:lpstr>   Ukrainian Association for Feminine Research in Art Ukrainian Association for Feminine Research in Artзначний прогрес у соціальному захисті громад н</vt:lpstr>
      <vt:lpstr>Протягом 2010-2013 років забезпечено     Ukrainian Association for Feminine Research in Artaini Association for Feminine Research in Artзначний прогрес у соціальному захисті громадя  н</vt:lpstr>
      <vt:lpstr>Протягом 2010-2013 років забезпечено      Ukrainian Association for Feminine Research in Art Ukrainian Association for Feminine Research in Artзначний прогрес у соціальному захисті громадя  н</vt:lpstr>
      <vt:lpstr>Протягом 2010-2013 років забезпечено      Ukrainian Association for Feminine Research in Art Ukrainian Association for Feminine Research in Artзначний прогрес у соціальному захисті громадя  н</vt:lpstr>
      <vt:lpstr>Протягом 2010-2013 років забезпечено      Ukrainian Association for Feminine Research in Art Ukrainian Association for Feminine Research in Artзначний прогрес у соціальному захисті громадя  н</vt:lpstr>
      <vt:lpstr>Протягом 2010-2013 років забезпечено      Ukrainian Association for Feminine Research in Art Ukrainian Association for Feminine Research in Artзначний прогрес у соціальному захисті громадя  н</vt:lpstr>
      <vt:lpstr>Протягом 2010-2013 років забезпечено      Ukrainian Association for Feminine Research in Art Ukrainian Association for Feminine Research in Artзначний прогрес у соціальному захисті н</vt:lpstr>
    </vt:vector>
  </TitlesOfParts>
  <Company>5 канал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презентації</dc:title>
  <dc:creator>NeSEP</dc:creator>
  <cp:lastModifiedBy>Серега</cp:lastModifiedBy>
  <cp:revision>1549</cp:revision>
  <cp:lastPrinted>2014-10-17T10:55:45Z</cp:lastPrinted>
  <dcterms:created xsi:type="dcterms:W3CDTF">2014-03-13T19:54:32Z</dcterms:created>
  <dcterms:modified xsi:type="dcterms:W3CDTF">2018-06-01T17:15:28Z</dcterms:modified>
</cp:coreProperties>
</file>